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74" r:id="rId5"/>
    <p:sldId id="260" r:id="rId6"/>
    <p:sldId id="262" r:id="rId7"/>
    <p:sldId id="266" r:id="rId8"/>
    <p:sldId id="289" r:id="rId9"/>
    <p:sldId id="288" r:id="rId10"/>
    <p:sldId id="290" r:id="rId11"/>
    <p:sldId id="285" r:id="rId12"/>
    <p:sldId id="284" r:id="rId13"/>
    <p:sldId id="272" r:id="rId14"/>
    <p:sldId id="273" r:id="rId15"/>
    <p:sldId id="292" r:id="rId16"/>
    <p:sldId id="263" r:id="rId17"/>
    <p:sldId id="267" r:id="rId18"/>
    <p:sldId id="291" r:id="rId19"/>
    <p:sldId id="277" r:id="rId20"/>
    <p:sldId id="269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BC513F-44B0-4D92-A420-5B1023BB6982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7B9C99-8FCB-4F5C-9A0D-7ECCA5BC3B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7FF2-E7BF-4D1C-9AE2-C7FFCD0F721B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1B9C3-D13B-4280-8102-7636ADBB6A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240A7-2C23-4516-A6A2-CFDF450A294D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F6F47-76EC-49F0-A728-471115D2EB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616D4-DA1B-4136-8725-9DBF8AA1494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7E902-3582-4693-B3A0-4ABEEEF289A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85424-E9CF-4E80-8EC6-38A898F47BAE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C3BB4-0547-441E-97A1-319CE0524F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03D88-2735-4DED-AFC8-1F7E0500D479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4E225E-F095-4E4E-A175-6119952915C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1C12A-FE0A-41A8-8017-09D953A6E97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7C73F0-C620-43EF-B061-6058DB1BA05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626DAB-BDAE-468B-8D9A-532A0EE2C796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AC305-0D1E-4FDE-B49F-9CE97F41C84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E09FA-3E02-46A0-918C-900650414918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91F3D-918B-4B32-AFC3-B8C7A5118B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AFC1311-CFDF-4232-9156-D581C4C679CF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7C2AD-9EB6-4571-97B8-2F91544E71D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8A4C9C-554A-46BE-A23A-23C5AC7F8317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56FE90-9868-4887-B612-BF9F97572BD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E926EF-BBE3-48D9-ACB3-F89FCC4A42F3}" type="datetimeFigureOut">
              <a:rPr lang="en-US" smtClean="0"/>
              <a:pPr/>
              <a:t>12/13/2012</a:t>
            </a:fld>
            <a:endParaRPr lang="en-US">
              <a:solidFill>
                <a:srgbClr val="31313B"/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EDCBF5-DB62-4374-A3EF-A20F7C866E3D}" type="slidenum">
              <a:rPr lang="en-US" smtClean="0"/>
              <a:pPr/>
              <a:t>‹nº›</a:t>
            </a:fld>
            <a:endParaRPr lang="en-US" sz="1400">
              <a:solidFill>
                <a:srgbClr val="31313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xp.com/documents/data_sheet/TDA7052B.pdf" TargetMode="External"/><Relationship Id="rId2" Type="http://schemas.openxmlformats.org/officeDocument/2006/relationships/hyperlink" Target="http://www.google.com.br/url?sa=t&amp;source=web&amp;cd=1&amp;ved=0CBUQFjAA&amp;url=http://www.labcenter.com/&amp;ei=UExfTLHfH42GuAfJ45TCBw&amp;usg=AFQjCNFrNUpWQ63lZpz8_PIeRiQXh6RDfQ&amp;sig2=YEsbJqSgaMVbEZPlPbDBh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national.com/ds/LM/LM124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424963" cy="2166937"/>
          </a:xfrm>
        </p:spPr>
        <p:txBody>
          <a:bodyPr>
            <a:normAutofit/>
          </a:bodyPr>
          <a:lstStyle/>
          <a:p>
            <a:pPr algn="ctr"/>
            <a:r>
              <a:rPr lang="pt-BR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PROPOSTA DE GAMIFICAÇÃO E CONTROLE DE PRÓTESE DOS SINAIS MIOELÉTRICOS APLICADOS NA REABILITAÇÃO FISIOTERAPÊUTICA EM PACIENTES COM DIFICULDADES EM EXECUTAR MOVIMENTOS EM MEMBROS SUPERIORES OU INFERIORES</a:t>
            </a:r>
            <a:endParaRPr lang="pt-BR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8244408" cy="1943100"/>
          </a:xfrm>
        </p:spPr>
        <p:txBody>
          <a:bodyPr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sz="1600" b="1" dirty="0" smtClean="0"/>
              <a:t>Orientador: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sz="1600" dirty="0" smtClean="0"/>
              <a:t>                 Prof. </a:t>
            </a:r>
            <a:r>
              <a:rPr lang="pt-BR" sz="1600" dirty="0" err="1" smtClean="0"/>
              <a:t>Eng</a:t>
            </a:r>
            <a:r>
              <a:rPr lang="pt-BR" sz="1600" dirty="0" smtClean="0"/>
              <a:t>, </a:t>
            </a:r>
            <a:r>
              <a:rPr lang="pt-BR" sz="1600" dirty="0" err="1" smtClean="0"/>
              <a:t>Msc</a:t>
            </a:r>
            <a:r>
              <a:rPr lang="pt-BR" sz="1600" dirty="0" smtClean="0"/>
              <a:t>. Luciano Duque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pt-BR" sz="1600" dirty="0" smtClean="0"/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sz="1600" b="1" dirty="0" smtClean="0"/>
              <a:t>Alunos:      </a:t>
            </a:r>
            <a:r>
              <a:rPr lang="pt-BR" sz="1600" dirty="0" err="1" smtClean="0"/>
              <a:t>Ingred</a:t>
            </a:r>
            <a:r>
              <a:rPr lang="pt-BR" sz="1600" dirty="0" smtClean="0"/>
              <a:t> Carvalho Teixeira</a:t>
            </a:r>
            <a:r>
              <a:rPr lang="pt-BR" sz="1600" dirty="0"/>
              <a:t>, </a:t>
            </a:r>
            <a:endParaRPr lang="pt-BR" sz="1600" dirty="0" smtClean="0"/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sz="1600" dirty="0"/>
              <a:t> </a:t>
            </a:r>
            <a:r>
              <a:rPr lang="pt-BR" sz="1600" dirty="0" smtClean="0"/>
              <a:t>                Samantha </a:t>
            </a:r>
            <a:r>
              <a:rPr lang="pt-BR" sz="1600" dirty="0"/>
              <a:t>Coimbra </a:t>
            </a:r>
            <a:r>
              <a:rPr lang="pt-BR" sz="1600" dirty="0" err="1"/>
              <a:t>Limonge</a:t>
            </a:r>
            <a:r>
              <a:rPr lang="pt-BR" sz="1600" dirty="0"/>
              <a:t> </a:t>
            </a:r>
            <a:endParaRPr lang="pt-BR" sz="1600" dirty="0" smtClean="0"/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sz="1600" dirty="0"/>
              <a:t> </a:t>
            </a:r>
            <a:r>
              <a:rPr lang="pt-BR" sz="1600" dirty="0" smtClean="0"/>
              <a:t>                Tomás da Silva Martins de Godoi,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sz="1600" dirty="0"/>
              <a:t> </a:t>
            </a:r>
            <a:r>
              <a:rPr lang="pt-BR" sz="1600" dirty="0" smtClean="0"/>
              <a:t>                Matheus Sant Anna de Assis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sz="1600" dirty="0"/>
              <a:t> </a:t>
            </a:r>
            <a:r>
              <a:rPr lang="pt-BR" sz="1600" dirty="0" smtClean="0"/>
              <a:t>                 Vinicius Bispo e Rodrigo </a:t>
            </a:r>
            <a:endParaRPr lang="pt-BR" sz="16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5761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400" b="1" dirty="0" err="1"/>
              <a:t>UniCEUB</a:t>
            </a:r>
            <a:r>
              <a:rPr lang="pt-BR" sz="1400" b="1" dirty="0"/>
              <a:t> – Centro Universitário de Brasília</a:t>
            </a:r>
          </a:p>
          <a:p>
            <a:pPr>
              <a:spcBef>
                <a:spcPct val="50000"/>
              </a:spcBef>
            </a:pPr>
            <a:r>
              <a:rPr lang="pt-BR" sz="1400" b="1" dirty="0"/>
              <a:t>FATECS –Faculdade de Tecnologia e Ciências Sociais Aplicadas</a:t>
            </a:r>
          </a:p>
          <a:p>
            <a:pPr>
              <a:spcBef>
                <a:spcPct val="50000"/>
              </a:spcBef>
            </a:pPr>
            <a:r>
              <a:rPr lang="pt-BR" sz="1400" b="1" dirty="0"/>
              <a:t>Curso de Engenharia </a:t>
            </a:r>
            <a:r>
              <a:rPr lang="pt-BR" sz="1400" b="1" dirty="0" smtClean="0"/>
              <a:t>Elétrica e Computação</a:t>
            </a:r>
            <a:endParaRPr lang="pt-BR" sz="1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416824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Desenvolvimento: Projeto do circuito  amplificador de áudio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5811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64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Desenvolvimento : Hardware do circuito condicionador e amplificador de áudio</a:t>
            </a:r>
            <a:endParaRPr lang="pt-BR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56" y="1428897"/>
            <a:ext cx="29146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268760"/>
            <a:ext cx="18764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err="1" smtClean="0">
                <a:solidFill>
                  <a:schemeClr val="tx2">
                    <a:satMod val="130000"/>
                  </a:schemeClr>
                </a:solidFill>
              </a:rPr>
              <a:t>Desenvolvimento:Tela</a:t>
            </a: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 de um sinal EMG capturado pelo software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964488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61" y="3429000"/>
            <a:ext cx="2947298" cy="285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1560" y="4854149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SzPct val="100000"/>
              <a:buFont typeface="Wingdings" pitchFamily="2" charset="2"/>
              <a:buChar char="Ø"/>
            </a:pPr>
            <a:r>
              <a:rPr lang="pt-BR" dirty="0">
                <a:latin typeface="+mj-lt"/>
              </a:rPr>
              <a:t>O software analisador apresenta a função de processador  de sinais, que são enviados pelo  circuito condicionador e capturados pelo software. </a:t>
            </a:r>
          </a:p>
        </p:txBody>
      </p:sp>
    </p:spTree>
    <p:extLst>
      <p:ext uri="{BB962C8B-B14F-4D97-AF65-F5344CB8AC3E}">
        <p14:creationId xmlns:p14="http://schemas.microsoft.com/office/powerpoint/2010/main" val="9203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7818437" cy="4800600"/>
          </a:xfrm>
        </p:spPr>
        <p:txBody>
          <a:bodyPr>
            <a:normAutofit/>
          </a:bodyPr>
          <a:lstStyle/>
          <a:p>
            <a:pPr marL="539496" indent="-457200" algn="just" fontAlgn="auto"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defRPr/>
            </a:pPr>
            <a:r>
              <a:rPr lang="pt-BR" sz="2000" dirty="0" smtClean="0"/>
              <a:t>O sinal EMG capturado e processado pelo software é enviado para o game, que conforme o movimento do paciente opera o game especificado pelo terapeuta. </a:t>
            </a:r>
          </a:p>
          <a:p>
            <a:pPr marL="539496" indent="-457200" algn="just" fontAlgn="auto"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defRPr/>
            </a:pPr>
            <a:r>
              <a:rPr lang="pt-BR" sz="2000" dirty="0" smtClean="0"/>
              <a:t>Os games são desenvolvidos na plataforma </a:t>
            </a:r>
            <a:r>
              <a:rPr lang="pt-BR" sz="2000" dirty="0" err="1" smtClean="0"/>
              <a:t>Unity</a:t>
            </a:r>
            <a:r>
              <a:rPr lang="pt-BR" sz="2000" dirty="0" smtClean="0"/>
              <a:t>, utilizando o suporte nativo a captura de sinal de microfone para capturar o sinal mioelétrico amplificado.</a:t>
            </a:r>
          </a:p>
          <a:p>
            <a:pPr marL="539496" indent="-457200" algn="just" fontAlgn="auto"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defRPr/>
            </a:pPr>
            <a:r>
              <a:rPr lang="pt-BR" sz="2000" dirty="0" smtClean="0"/>
              <a:t>No primeiro game, de corrida, o esforço do paciente é traduzido na velocidade do personagem (bolinha branca).</a:t>
            </a: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Desenvolvimento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orrida21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755576" y="1196752"/>
            <a:ext cx="7886725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Tela do game de corrida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536017" cy="421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42844" y="1428736"/>
            <a:ext cx="8830402" cy="345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Tela do game labirinto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536017" cy="421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7818437" cy="4800600"/>
          </a:xfrm>
        </p:spPr>
        <p:txBody>
          <a:bodyPr>
            <a:normAutofit/>
          </a:bodyPr>
          <a:lstStyle/>
          <a:p>
            <a:pPr algn="just"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O sistema já é capaz de captar o sinal </a:t>
            </a:r>
            <a:r>
              <a:rPr lang="pt-BR" sz="2000" dirty="0" err="1" smtClean="0"/>
              <a:t>mioelétrico</a:t>
            </a:r>
            <a:r>
              <a:rPr lang="pt-BR" sz="2000" dirty="0" smtClean="0"/>
              <a:t>, processar via software, interagir com o </a:t>
            </a:r>
            <a:r>
              <a:rPr lang="pt-BR" sz="2000" b="1" i="1" dirty="0" smtClean="0"/>
              <a:t>game</a:t>
            </a:r>
            <a:r>
              <a:rPr lang="pt-BR" sz="2000" dirty="0" smtClean="0"/>
              <a:t>  de corrida e outros.</a:t>
            </a:r>
          </a:p>
          <a:p>
            <a:pPr marL="109728" indent="0" algn="just">
              <a:buClrTx/>
              <a:buSzPct val="100000"/>
              <a:buNone/>
            </a:pPr>
            <a:endParaRPr lang="pt-BR" sz="2000" dirty="0" smtClean="0"/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Testes em membros superiores foram realizados e obtivemos boa resposta no quesito qualidade do sinal, processamento e interação com o game</a:t>
            </a:r>
            <a:r>
              <a:rPr lang="pt-BR" sz="2400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Resultados obtidos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Resultados obtidos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787" y="1037431"/>
            <a:ext cx="6480175" cy="494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CaixaDeTexto 4"/>
          <p:cNvSpPr txBox="1">
            <a:spLocks noChangeArrowheads="1"/>
          </p:cNvSpPr>
          <p:nvPr/>
        </p:nvSpPr>
        <p:spPr bwMode="auto">
          <a:xfrm>
            <a:off x="2123728" y="6100979"/>
            <a:ext cx="640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pt-BR" dirty="0"/>
              <a:t>Protótipo do sistema em teste de membro superior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smtClean="0">
                <a:solidFill>
                  <a:schemeClr val="tx2">
                    <a:satMod val="130000"/>
                  </a:schemeClr>
                </a:solidFill>
              </a:rPr>
              <a:t>Vídeos </a:t>
            </a: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de demonstração do projeto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8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r>
              <a:rPr lang="pt-BR" sz="1400" dirty="0" smtClean="0"/>
              <a:t>AMADIO, A. C; ARAÚJO, R. C. Análise biomecânica da ativação das porções superficiais do músculo. Revista Brasileira de Fisioterapia, 2006.</a:t>
            </a: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endParaRPr lang="pt-BR" sz="1400" dirty="0"/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r>
              <a:rPr lang="pt-BR" sz="1400" dirty="0" smtClean="0"/>
              <a:t>ANDRADE, N.A, Desenvolvimento de um Sistema de Aquisição e Processamento de sinais </a:t>
            </a:r>
            <a:r>
              <a:rPr lang="pt-BR" sz="1400" dirty="0" err="1" smtClean="0"/>
              <a:t>Eletromiográficos</a:t>
            </a:r>
            <a:r>
              <a:rPr lang="pt-BR" sz="1400" dirty="0" smtClean="0"/>
              <a:t> de Superfície para Utilização no Controle de Próteses Motoras ativas, Dissertação de Mestrado, Universidade de Brasília, PPGENE. </a:t>
            </a:r>
            <a:r>
              <a:rPr lang="en-US" sz="1400" dirty="0" smtClean="0"/>
              <a:t>DM-313, 2007.</a:t>
            </a:r>
            <a:endParaRPr lang="pt-BR" sz="1400" dirty="0"/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endParaRPr lang="pt-BR" sz="1400" dirty="0" smtClean="0"/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r>
              <a:rPr lang="pt-BR" sz="1400" dirty="0" smtClean="0"/>
              <a:t>ARAÚJO, Demétrio P. Próteses. Capítulo 7 de Medicina de Reabilitação. LIANZA, Sergio. 3ª ed.</a:t>
            </a: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endParaRPr lang="pt-BR" sz="1400" dirty="0"/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1400" dirty="0" smtClean="0"/>
              <a:t>PROTEUS </a:t>
            </a:r>
            <a:r>
              <a:rPr lang="en-US" sz="1400" dirty="0"/>
              <a:t>- </a:t>
            </a:r>
            <a:r>
              <a:rPr lang="en-US" sz="1400" dirty="0" err="1">
                <a:hlinkClick r:id="rId2"/>
              </a:rPr>
              <a:t>Labcenter</a:t>
            </a:r>
            <a:r>
              <a:rPr lang="en-US" sz="1400" dirty="0">
                <a:hlinkClick r:id="rId2"/>
              </a:rPr>
              <a:t> Electronics</a:t>
            </a:r>
            <a:r>
              <a:rPr lang="en-US" sz="1400" i="1" u="sng" dirty="0">
                <a:hlinkClick r:id="rId2"/>
              </a:rPr>
              <a:t> </a:t>
            </a:r>
            <a:r>
              <a:rPr lang="en-US" sz="1400" u="sng" dirty="0">
                <a:hlinkClick r:id="rId2"/>
              </a:rPr>
              <a:t>– Professional PCB Design and Simulation. </a:t>
            </a:r>
            <a:r>
              <a:rPr lang="pt-BR" sz="1400" u="sng" dirty="0">
                <a:hlinkClick r:id="rId2"/>
              </a:rPr>
              <a:t>Disponível em </a:t>
            </a:r>
            <a:r>
              <a:rPr lang="pt-BR" sz="1400" dirty="0"/>
              <a:t>&lt; http://www.labcenter.com/&gt;. Acesso em: Agosto </a:t>
            </a:r>
            <a:r>
              <a:rPr lang="pt-BR" sz="1400" dirty="0" smtClean="0"/>
              <a:t>2010.</a:t>
            </a: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endParaRPr lang="pt-BR" sz="1400" dirty="0"/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r>
              <a:rPr lang="pt-BR" sz="1400" dirty="0" smtClean="0"/>
              <a:t>BERNADES, S. M. Wellington – Aplicação do MATLAB para decomposição de sinais </a:t>
            </a:r>
            <a:r>
              <a:rPr lang="pt-BR" sz="1400" dirty="0" err="1" smtClean="0"/>
              <a:t>Eletromiográficos</a:t>
            </a:r>
            <a:r>
              <a:rPr lang="pt-BR" sz="1400" dirty="0" smtClean="0"/>
              <a:t> – 2008. </a:t>
            </a:r>
            <a:r>
              <a:rPr lang="en-US" sz="1400" dirty="0" err="1" smtClean="0"/>
              <a:t>Universidade</a:t>
            </a:r>
            <a:r>
              <a:rPr lang="en-US" sz="1400" dirty="0" smtClean="0"/>
              <a:t> Federal de </a:t>
            </a:r>
            <a:r>
              <a:rPr lang="en-US" sz="1400" dirty="0" err="1" smtClean="0"/>
              <a:t>Uberlândia</a:t>
            </a:r>
            <a:r>
              <a:rPr lang="en-US" sz="1400" dirty="0" smtClean="0"/>
              <a:t>.</a:t>
            </a:r>
            <a:endParaRPr lang="pt-BR" sz="1400" dirty="0"/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endParaRPr lang="pt-BR" sz="1400" dirty="0" smtClean="0"/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r>
              <a:rPr lang="pt-BR" sz="1400" dirty="0" smtClean="0"/>
              <a:t>BASMAJIAN </a:t>
            </a:r>
            <a:r>
              <a:rPr lang="en-US" sz="1400" dirty="0" smtClean="0"/>
              <a:t>&amp; DE LUCA, C. J.  Surface electromyography: detection and recording. </a:t>
            </a:r>
            <a:r>
              <a:rPr lang="pt-BR" sz="1400" dirty="0" smtClean="0"/>
              <a:t>2007.</a:t>
            </a: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endParaRPr lang="pt-BR" sz="1400" dirty="0"/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r>
              <a:rPr lang="pt-BR" sz="1400" dirty="0" smtClean="0"/>
              <a:t>DATASHEET TDA7052, Manual Técnico da NXP Semicondutores, </a:t>
            </a:r>
            <a:r>
              <a:rPr lang="pt-BR" sz="1400" dirty="0" err="1" smtClean="0"/>
              <a:t>Disponívelem</a:t>
            </a:r>
            <a:r>
              <a:rPr lang="pt-BR" sz="1400" dirty="0" smtClean="0"/>
              <a:t>:&lt;</a:t>
            </a:r>
            <a:r>
              <a:rPr lang="pt-BR" sz="1400" u="sng" dirty="0" smtClean="0">
                <a:hlinkClick r:id="rId3"/>
              </a:rPr>
              <a:t>http://www.nxp.com/documents/data_sheet/TDA7052B.pdf</a:t>
            </a:r>
            <a:r>
              <a:rPr lang="pt-BR" sz="1400" dirty="0" smtClean="0"/>
              <a:t>&gt;.Acesso </a:t>
            </a:r>
            <a:r>
              <a:rPr lang="pt-BR" sz="1400" dirty="0" err="1" smtClean="0"/>
              <a:t>em:Abr</a:t>
            </a:r>
            <a:r>
              <a:rPr lang="pt-BR" sz="1400" dirty="0" smtClean="0"/>
              <a:t>. 2010.</a:t>
            </a: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endParaRPr lang="pt-BR" sz="1400" dirty="0"/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Ø"/>
            </a:pPr>
            <a:r>
              <a:rPr lang="pt-BR" sz="1400" dirty="0" smtClean="0"/>
              <a:t>DATASHEET </a:t>
            </a:r>
            <a:r>
              <a:rPr lang="pt-BR" sz="1400" dirty="0"/>
              <a:t>LM324, Manual Técnico da </a:t>
            </a:r>
            <a:r>
              <a:rPr lang="pt-BR" sz="1400" dirty="0" err="1"/>
              <a:t>National</a:t>
            </a:r>
            <a:r>
              <a:rPr lang="pt-BR" sz="1400" dirty="0"/>
              <a:t>, Disponível em: &lt;</a:t>
            </a:r>
            <a:r>
              <a:rPr lang="pt-BR" sz="1400" u="sng" dirty="0">
                <a:hlinkClick r:id="rId4"/>
              </a:rPr>
              <a:t>http://www.national.com/ds/LM/LM124.pdf</a:t>
            </a:r>
            <a:r>
              <a:rPr lang="pt-BR" sz="1400" dirty="0"/>
              <a:t>&gt;. Acesso em : Jun. 2010.</a:t>
            </a:r>
          </a:p>
          <a:p>
            <a:pPr algn="just">
              <a:lnSpc>
                <a:spcPct val="80000"/>
              </a:lnSpc>
            </a:pPr>
            <a:endParaRPr lang="pt-BR" sz="1400" dirty="0" smtClean="0"/>
          </a:p>
          <a:p>
            <a:pPr>
              <a:lnSpc>
                <a:spcPct val="80000"/>
              </a:lnSpc>
            </a:pPr>
            <a:endParaRPr lang="pt-BR" sz="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Bibliografia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Introdução</a:t>
            </a:r>
          </a:p>
          <a:p>
            <a:pPr marL="109728" indent="0">
              <a:buClrTx/>
              <a:buSzPct val="100000"/>
              <a:buNone/>
            </a:pPr>
            <a:endParaRPr lang="pt-BR" sz="2000" dirty="0" smtClean="0"/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Objetivos</a:t>
            </a:r>
          </a:p>
          <a:p>
            <a:pPr marL="109728" indent="0">
              <a:buClrTx/>
              <a:buSzPct val="100000"/>
              <a:buNone/>
            </a:pPr>
            <a:endParaRPr lang="pt-BR" sz="2000" dirty="0" smtClean="0"/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Desenvolvimento</a:t>
            </a:r>
          </a:p>
          <a:p>
            <a:pPr marL="109728" indent="0">
              <a:buClrTx/>
              <a:buSzPct val="100000"/>
              <a:buNone/>
            </a:pPr>
            <a:endParaRPr lang="pt-BR" sz="2000" dirty="0" smtClean="0"/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Resultados Obtidos</a:t>
            </a:r>
          </a:p>
          <a:p>
            <a:pPr marL="109728" indent="0">
              <a:buClrTx/>
              <a:buSzPct val="100000"/>
              <a:buNone/>
            </a:pPr>
            <a:endParaRPr lang="pt-BR" sz="2000" dirty="0" smtClean="0"/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Vídeos de demonstração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7349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6013" y="1447800"/>
            <a:ext cx="7818437" cy="486152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Prof. </a:t>
            </a:r>
            <a:r>
              <a:rPr lang="pt-BR" sz="2400" dirty="0" err="1" smtClean="0"/>
              <a:t>Eng</a:t>
            </a:r>
            <a:r>
              <a:rPr lang="pt-BR" sz="2400" dirty="0" smtClean="0"/>
              <a:t>, </a:t>
            </a:r>
            <a:r>
              <a:rPr lang="pt-BR" sz="2400" dirty="0" err="1" smtClean="0"/>
              <a:t>Msc</a:t>
            </a:r>
            <a:r>
              <a:rPr lang="pt-BR" sz="2400" dirty="0" smtClean="0"/>
              <a:t>. Luciano Duque: </a:t>
            </a:r>
            <a:r>
              <a:rPr lang="pt-BR" sz="2400" dirty="0" smtClean="0">
                <a:solidFill>
                  <a:srgbClr val="5E98A6"/>
                </a:solidFill>
              </a:rPr>
              <a:t>Luciano.Duque@uniceub.br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Ingred Teixeira:</a:t>
            </a:r>
          </a:p>
          <a:p>
            <a:pPr>
              <a:buClrTx/>
              <a:buNone/>
            </a:pPr>
            <a:r>
              <a:rPr lang="pt-BR" sz="2400" dirty="0" smtClean="0">
                <a:solidFill>
                  <a:srgbClr val="94BAC3"/>
                </a:solidFill>
              </a:rPr>
              <a:t>   </a:t>
            </a:r>
            <a:r>
              <a:rPr lang="pt-BR" sz="2400" dirty="0" smtClean="0">
                <a:solidFill>
                  <a:srgbClr val="5E98A6"/>
                </a:solidFill>
              </a:rPr>
              <a:t>ingredteixeira@gmail.com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Tomás </a:t>
            </a:r>
            <a:r>
              <a:rPr lang="pt-BR" sz="2400" dirty="0" err="1" smtClean="0"/>
              <a:t>Godoi</a:t>
            </a:r>
            <a:r>
              <a:rPr lang="pt-BR" sz="2400" dirty="0" smtClean="0"/>
              <a:t>:</a:t>
            </a:r>
          </a:p>
          <a:p>
            <a:pPr lvl="1">
              <a:buClrTx/>
              <a:buNone/>
            </a:pPr>
            <a:r>
              <a:rPr lang="pt-BR" sz="2400" dirty="0" smtClean="0">
                <a:solidFill>
                  <a:srgbClr val="5E98A6"/>
                </a:solidFill>
              </a:rPr>
              <a:t>tomasegcp@gmail.com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Samantha </a:t>
            </a:r>
            <a:r>
              <a:rPr lang="pt-BR" sz="2400" dirty="0" err="1" smtClean="0"/>
              <a:t>Limonge</a:t>
            </a:r>
            <a:r>
              <a:rPr lang="pt-BR" sz="2400" dirty="0" smtClean="0"/>
              <a:t>: </a:t>
            </a:r>
          </a:p>
          <a:p>
            <a:pPr>
              <a:buClrTx/>
              <a:buNone/>
            </a:pPr>
            <a:r>
              <a:rPr lang="pt-BR" sz="2400" dirty="0" smtClean="0">
                <a:solidFill>
                  <a:srgbClr val="94BAC3"/>
                </a:solidFill>
              </a:rPr>
              <a:t>   </a:t>
            </a:r>
            <a:r>
              <a:rPr lang="pt-BR" sz="2400" dirty="0" smtClean="0">
                <a:solidFill>
                  <a:srgbClr val="5E98A6"/>
                </a:solidFill>
              </a:rPr>
              <a:t>scl.engenharia@gmail.com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Matheus Assis:</a:t>
            </a:r>
          </a:p>
          <a:p>
            <a:pPr lvl="1">
              <a:buClrTx/>
              <a:buNone/>
            </a:pPr>
            <a:r>
              <a:rPr lang="pt-BR" sz="2400" dirty="0" smtClean="0">
                <a:solidFill>
                  <a:srgbClr val="5E98A6"/>
                </a:solidFill>
              </a:rPr>
              <a:t>matheus_hk@yahoo.com</a:t>
            </a:r>
          </a:p>
          <a:p>
            <a:pPr marL="367200" lvl="1" indent="-255600">
              <a:spcBef>
                <a:spcPts val="400"/>
              </a:spcBef>
              <a:buClrTx/>
              <a:buSzPct val="68000"/>
              <a:buFont typeface="Wingdings" pitchFamily="2" charset="2"/>
              <a:buChar char="Ø"/>
            </a:pPr>
            <a:r>
              <a:rPr lang="pt-BR" sz="2400" dirty="0" smtClean="0"/>
              <a:t>Rodrigo Nicole:</a:t>
            </a:r>
          </a:p>
          <a:p>
            <a:pPr marL="367200" lvl="1" indent="-255600">
              <a:spcBef>
                <a:spcPts val="400"/>
              </a:spcBef>
              <a:buClrTx/>
              <a:buNone/>
            </a:pPr>
            <a:r>
              <a:rPr lang="pt-BR" sz="2400" dirty="0" smtClean="0"/>
              <a:t>  </a:t>
            </a:r>
            <a:r>
              <a:rPr lang="pt-BR" sz="2400" dirty="0" smtClean="0">
                <a:solidFill>
                  <a:srgbClr val="5E98A6"/>
                </a:solidFill>
              </a:rPr>
              <a:t> rodrigonicole@hotmail.com</a:t>
            </a:r>
          </a:p>
          <a:p>
            <a:pPr marL="367200" lvl="1" indent="-255600">
              <a:spcBef>
                <a:spcPts val="400"/>
              </a:spcBef>
              <a:buClrTx/>
              <a:buSzPct val="68000"/>
              <a:buFont typeface="Wingdings" pitchFamily="2" charset="2"/>
              <a:buChar char="Ø"/>
            </a:pPr>
            <a:r>
              <a:rPr lang="pt-BR" sz="2400" dirty="0" smtClean="0"/>
              <a:t>Vinicius bispo:</a:t>
            </a:r>
          </a:p>
          <a:p>
            <a:pPr marL="367200" lvl="1" indent="-255600">
              <a:spcBef>
                <a:spcPts val="400"/>
              </a:spcBef>
              <a:buClrTx/>
              <a:buSzPct val="68000"/>
              <a:buNone/>
            </a:pPr>
            <a:r>
              <a:rPr lang="pt-BR" sz="2400" dirty="0" smtClean="0"/>
              <a:t>   </a:t>
            </a:r>
            <a:r>
              <a:rPr lang="pt-BR" sz="2400" dirty="0" smtClean="0">
                <a:solidFill>
                  <a:srgbClr val="5E98A6"/>
                </a:solidFill>
              </a:rPr>
              <a:t>araujo_50@hotmail.com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Contatos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2492896"/>
            <a:ext cx="4695825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tx2">
                    <a:satMod val="130000"/>
                  </a:schemeClr>
                </a:solidFill>
              </a:rPr>
              <a:t>Obrigado!</a:t>
            </a:r>
            <a:endParaRPr lang="pt-B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017718"/>
            <a:ext cx="7818437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2000" b="1" dirty="0" err="1" smtClean="0">
                <a:latin typeface="+mj-lt"/>
                <a:cs typeface="Arial" pitchFamily="34" charset="0"/>
              </a:rPr>
              <a:t>Eletromiografia</a:t>
            </a:r>
            <a:r>
              <a:rPr lang="en-US" sz="2000" b="1" dirty="0" smtClean="0">
                <a:latin typeface="+mj-lt"/>
                <a:cs typeface="Arial" pitchFamily="34" charset="0"/>
              </a:rPr>
              <a:t> (EMG) </a:t>
            </a:r>
            <a:r>
              <a:rPr lang="en-US" sz="2000" dirty="0" smtClean="0">
                <a:latin typeface="+mj-lt"/>
                <a:cs typeface="Arial" pitchFamily="34" charset="0"/>
              </a:rPr>
              <a:t>: </a:t>
            </a:r>
            <a:r>
              <a:rPr lang="en-US" sz="2000" dirty="0" err="1" smtClean="0">
                <a:latin typeface="+mj-lt"/>
                <a:cs typeface="Arial" pitchFamily="34" charset="0"/>
              </a:rPr>
              <a:t>Grafia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>
                <a:latin typeface="+mj-lt"/>
                <a:cs typeface="Arial" pitchFamily="34" charset="0"/>
              </a:rPr>
              <a:t>da </a:t>
            </a:r>
            <a:r>
              <a:rPr lang="en-US" sz="2000" dirty="0" err="1">
                <a:latin typeface="+mj-lt"/>
                <a:cs typeface="Arial" pitchFamily="34" charset="0"/>
              </a:rPr>
              <a:t>eletricidade</a:t>
            </a:r>
            <a:r>
              <a:rPr lang="en-US" sz="2000" dirty="0">
                <a:latin typeface="+mj-lt"/>
                <a:cs typeface="Arial" pitchFamily="34" charset="0"/>
              </a:rPr>
              <a:t> dos </a:t>
            </a:r>
            <a:r>
              <a:rPr lang="en-US" sz="2000" dirty="0" err="1" smtClean="0">
                <a:latin typeface="+mj-lt"/>
                <a:cs typeface="Arial" pitchFamily="34" charset="0"/>
              </a:rPr>
              <a:t>músculos</a:t>
            </a:r>
            <a:r>
              <a:rPr lang="en-US" sz="2000" dirty="0" smtClean="0">
                <a:latin typeface="+mj-lt"/>
                <a:cs typeface="Arial" pitchFamily="34" charset="0"/>
              </a:rPr>
              <a:t>. </a:t>
            </a:r>
            <a:r>
              <a:rPr lang="en-US" sz="2000" dirty="0" err="1" smtClean="0">
                <a:latin typeface="+mj-lt"/>
                <a:cs typeface="Arial" pitchFamily="34" charset="0"/>
              </a:rPr>
              <a:t>Conjunto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>
                <a:latin typeface="+mj-lt"/>
                <a:cs typeface="Arial" pitchFamily="34" charset="0"/>
              </a:rPr>
              <a:t>de </a:t>
            </a:r>
            <a:r>
              <a:rPr lang="en-US" sz="2000" dirty="0" err="1">
                <a:latin typeface="+mj-lt"/>
                <a:cs typeface="Arial" pitchFamily="34" charset="0"/>
              </a:rPr>
              <a:t>métodos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n-US" sz="2000" dirty="0" err="1">
                <a:latin typeface="+mj-lt"/>
                <a:cs typeface="Arial" pitchFamily="34" charset="0"/>
              </a:rPr>
              <a:t>para</a:t>
            </a:r>
            <a:r>
              <a:rPr lang="en-US" sz="2000" dirty="0">
                <a:latin typeface="+mj-lt"/>
                <a:cs typeface="Arial" pitchFamily="34" charset="0"/>
              </a:rPr>
              <a:t> o </a:t>
            </a:r>
            <a:r>
              <a:rPr lang="en-US" sz="2000" dirty="0" err="1">
                <a:latin typeface="+mj-lt"/>
                <a:cs typeface="Arial" pitchFamily="34" charset="0"/>
              </a:rPr>
              <a:t>registro</a:t>
            </a:r>
            <a:r>
              <a:rPr lang="en-US" sz="2000" dirty="0">
                <a:latin typeface="+mj-lt"/>
                <a:cs typeface="Arial" pitchFamily="34" charset="0"/>
              </a:rPr>
              <a:t> da </a:t>
            </a:r>
            <a:r>
              <a:rPr lang="en-US" sz="2000" dirty="0" err="1">
                <a:latin typeface="+mj-lt"/>
                <a:cs typeface="Arial" pitchFamily="34" charset="0"/>
              </a:rPr>
              <a:t>atividade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n-US" sz="2000" dirty="0" err="1">
                <a:latin typeface="+mj-lt"/>
                <a:cs typeface="Arial" pitchFamily="34" charset="0"/>
              </a:rPr>
              <a:t>elétrica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n-US" sz="2000" dirty="0" err="1">
                <a:latin typeface="+mj-lt"/>
                <a:cs typeface="Arial" pitchFamily="34" charset="0"/>
              </a:rPr>
              <a:t>associada</a:t>
            </a:r>
            <a:r>
              <a:rPr lang="en-US" sz="2000" dirty="0">
                <a:latin typeface="+mj-lt"/>
                <a:cs typeface="Arial" pitchFamily="34" charset="0"/>
              </a:rPr>
              <a:t> á </a:t>
            </a:r>
            <a:r>
              <a:rPr lang="en-US" sz="2000" dirty="0" err="1">
                <a:latin typeface="+mj-lt"/>
                <a:cs typeface="Arial" pitchFamily="34" charset="0"/>
              </a:rPr>
              <a:t>contração</a:t>
            </a:r>
            <a:r>
              <a:rPr lang="en-US" sz="2000" dirty="0">
                <a:latin typeface="+mj-lt"/>
                <a:cs typeface="Arial" pitchFamily="34" charset="0"/>
              </a:rPr>
              <a:t> muscular</a:t>
            </a:r>
            <a:r>
              <a:rPr lang="en-US" sz="2000" dirty="0" smtClean="0">
                <a:latin typeface="+mj-lt"/>
                <a:cs typeface="Arial" pitchFamily="34" charset="0"/>
              </a:rPr>
              <a:t>.</a:t>
            </a:r>
            <a:endParaRPr lang="pt-BR" sz="2000" dirty="0">
              <a:latin typeface="+mj-lt"/>
              <a:cs typeface="Arial" pitchFamily="34" charset="0"/>
            </a:endParaRPr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Esse projeto apresenta um sistema de condicionamento para a coleta, análise de sinais </a:t>
            </a:r>
            <a:r>
              <a:rPr lang="pt-BR" sz="2000" dirty="0" err="1" smtClean="0"/>
              <a:t>Eletromiográficos</a:t>
            </a:r>
            <a:r>
              <a:rPr lang="pt-BR" sz="2000" dirty="0" smtClean="0"/>
              <a:t> (EMG) e sua </a:t>
            </a:r>
            <a:r>
              <a:rPr lang="pt-BR" sz="2000" dirty="0" err="1" smtClean="0"/>
              <a:t>gamificação</a:t>
            </a:r>
            <a:r>
              <a:rPr lang="pt-BR" sz="2000" dirty="0" smtClean="0"/>
              <a:t>.</a:t>
            </a:r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r>
              <a:rPr lang="pt-PT" sz="2000" b="1" dirty="0"/>
              <a:t>Gamificação</a:t>
            </a:r>
            <a:r>
              <a:rPr lang="pt-PT" sz="2000" dirty="0"/>
              <a:t> </a:t>
            </a:r>
            <a:r>
              <a:rPr lang="pt-PT" sz="2000" dirty="0" smtClean="0"/>
              <a:t>é uma técnica que utiliza </a:t>
            </a:r>
            <a:r>
              <a:rPr lang="pt-PT" sz="2000" dirty="0"/>
              <a:t>mecânicas de jogos e pensamentos orientados a jogos para enriquecer contextos diversos normalmente não relacionados a jogos</a:t>
            </a:r>
            <a:r>
              <a:rPr lang="pt-PT" sz="2000" dirty="0" smtClean="0"/>
              <a:t>.</a:t>
            </a:r>
            <a:endParaRPr lang="pt-BR" sz="2000" dirty="0" smtClean="0"/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r>
              <a:rPr lang="pt-BR" sz="2000" b="1" dirty="0" smtClean="0"/>
              <a:t>A</a:t>
            </a:r>
            <a:r>
              <a:rPr lang="pt-BR" sz="2000" dirty="0" smtClean="0"/>
              <a:t> </a:t>
            </a:r>
            <a:r>
              <a:rPr lang="pt-BR" sz="2000" b="1" dirty="0" err="1" smtClean="0"/>
              <a:t>gamificação</a:t>
            </a:r>
            <a:r>
              <a:rPr lang="pt-BR" sz="2000" dirty="0" smtClean="0"/>
              <a:t> </a:t>
            </a:r>
            <a:r>
              <a:rPr lang="pt-BR" sz="2000" b="1" dirty="0" smtClean="0"/>
              <a:t>dos sinais </a:t>
            </a:r>
            <a:r>
              <a:rPr lang="pt-BR" sz="2000" b="1" dirty="0" err="1" smtClean="0"/>
              <a:t>mioelétricos</a:t>
            </a:r>
            <a:r>
              <a:rPr lang="pt-BR" sz="2000" b="1" dirty="0" smtClean="0"/>
              <a:t> </a:t>
            </a:r>
            <a:r>
              <a:rPr lang="pt-BR" sz="2000" dirty="0" smtClean="0"/>
              <a:t>visa melhorar o desempenho na reabilitação de membros superiores ou inferiores, oferecendo um feedback motivacional ao paciente.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7675562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Introdução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  <a:buSzPct val="100000"/>
              <a:buFont typeface="Wingdings" pitchFamily="2" charset="2"/>
              <a:buChar char="Ø"/>
            </a:pPr>
            <a:r>
              <a:rPr lang="pt-BR" sz="2000" dirty="0"/>
              <a:t>O objetivo geral proposto nesse </a:t>
            </a:r>
            <a:r>
              <a:rPr lang="pt-BR" sz="2000" dirty="0" smtClean="0"/>
              <a:t>projeto </a:t>
            </a:r>
            <a:r>
              <a:rPr lang="pt-BR" sz="2000" dirty="0"/>
              <a:t>é desenvolver um protótipo de um sistema capaz de extrair os sinais elétricos do músculo, analisá-los, e através de um processo de </a:t>
            </a:r>
            <a:r>
              <a:rPr lang="pt-BR" sz="2000" dirty="0" err="1"/>
              <a:t>gamificação</a:t>
            </a:r>
            <a:r>
              <a:rPr lang="pt-BR" sz="2000" dirty="0"/>
              <a:t> motivar e auxiliar a reabilitação de </a:t>
            </a:r>
            <a:r>
              <a:rPr lang="pt-BR" sz="2000" dirty="0" smtClean="0"/>
              <a:t>crianças e atletas, que apresentem problemas </a:t>
            </a:r>
            <a:r>
              <a:rPr lang="pt-BR" sz="2000" dirty="0"/>
              <a:t>em membros superiores ou </a:t>
            </a:r>
            <a:r>
              <a:rPr lang="pt-BR" sz="2000" dirty="0" smtClean="0"/>
              <a:t>inferiores.</a:t>
            </a:r>
            <a:endParaRPr lang="pt-BR" sz="24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Objetivo Geral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070401"/>
            <a:ext cx="7818437" cy="5076825"/>
          </a:xfrm>
        </p:spPr>
        <p:txBody>
          <a:bodyPr>
            <a:noAutofit/>
          </a:bodyPr>
          <a:lstStyle/>
          <a:p>
            <a:pPr lvl="0" algn="just"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Projeto de  </a:t>
            </a:r>
            <a:r>
              <a:rPr lang="pt-BR" sz="2000" dirty="0"/>
              <a:t>filtros para eliminar ruídos indesejáveis, permitindo captar apenas o ruído muscular na faixa 10Hz a 500Hz</a:t>
            </a:r>
            <a:r>
              <a:rPr lang="pt-BR" sz="2000" dirty="0" smtClean="0"/>
              <a:t>;</a:t>
            </a:r>
            <a:endParaRPr lang="pt-BR" sz="2000" dirty="0"/>
          </a:p>
          <a:p>
            <a:pPr lvl="0" algn="just">
              <a:buClrTx/>
              <a:buSzPct val="100000"/>
              <a:buFont typeface="Wingdings" pitchFamily="2" charset="2"/>
              <a:buChar char="Ø"/>
            </a:pPr>
            <a:r>
              <a:rPr lang="pt-BR" sz="2000" dirty="0"/>
              <a:t>Elaborar </a:t>
            </a:r>
            <a:r>
              <a:rPr lang="pt-BR" sz="2000" dirty="0" smtClean="0"/>
              <a:t>um circuito </a:t>
            </a:r>
            <a:r>
              <a:rPr lang="pt-BR" sz="2000" dirty="0"/>
              <a:t>amplificador diferencial com o foco na amplificação dos sinais elétricos (10Hz a 500Hz) gerados pelo </a:t>
            </a:r>
            <a:r>
              <a:rPr lang="pt-BR" sz="2000" dirty="0" smtClean="0"/>
              <a:t>músculo;</a:t>
            </a:r>
          </a:p>
          <a:p>
            <a:pPr lvl="0" algn="just"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Desenvolver </a:t>
            </a:r>
            <a:r>
              <a:rPr lang="pt-BR" sz="2000" dirty="0"/>
              <a:t>utilizando a linguagem </a:t>
            </a:r>
            <a:r>
              <a:rPr lang="pt-BR" sz="2000" b="1" i="1" dirty="0" err="1"/>
              <a:t>java</a:t>
            </a:r>
            <a:r>
              <a:rPr lang="pt-BR" sz="2000" b="1" i="1" dirty="0"/>
              <a:t> </a:t>
            </a:r>
            <a:r>
              <a:rPr lang="pt-BR" sz="2000" dirty="0"/>
              <a:t>um software capaz de </a:t>
            </a:r>
            <a:r>
              <a:rPr lang="pt-BR" sz="2000" dirty="0" smtClean="0"/>
              <a:t>analisar e  </a:t>
            </a:r>
            <a:r>
              <a:rPr lang="pt-BR" sz="2000" dirty="0"/>
              <a:t>processar o sinais</a:t>
            </a:r>
            <a:r>
              <a:rPr lang="pt-BR" sz="2000" dirty="0" smtClean="0"/>
              <a:t>;</a:t>
            </a:r>
            <a:endParaRPr lang="pt-BR" sz="2000" dirty="0"/>
          </a:p>
          <a:p>
            <a:pPr lvl="0" algn="just">
              <a:buClrTx/>
              <a:buSzPct val="100000"/>
              <a:buFont typeface="Wingdings" pitchFamily="2" charset="2"/>
              <a:buChar char="Ø"/>
            </a:pPr>
            <a:r>
              <a:rPr lang="pt-BR" sz="2000" dirty="0"/>
              <a:t>Desenvolver </a:t>
            </a:r>
            <a:r>
              <a:rPr lang="pt-BR" sz="2000" b="1" i="1" dirty="0"/>
              <a:t>games</a:t>
            </a:r>
            <a:r>
              <a:rPr lang="pt-BR" sz="2000" dirty="0"/>
              <a:t> adequados para cada tipo exercício necessários na reabilitação do paciente.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79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Objetivos Específicos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610387" cy="4800600"/>
          </a:xfrm>
        </p:spPr>
        <p:txBody>
          <a:bodyPr/>
          <a:lstStyle/>
          <a:p>
            <a:pPr algn="just"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Para desenvolver o sistema proposto é necessário analisar como os sinais </a:t>
            </a:r>
            <a:r>
              <a:rPr lang="pt-BR" sz="2000" dirty="0" err="1" smtClean="0"/>
              <a:t>eletromiográficos</a:t>
            </a:r>
            <a:r>
              <a:rPr lang="pt-BR" sz="2000" dirty="0" smtClean="0"/>
              <a:t> no corpo são transmitidos e a partir desse conhecimento desenvolver o protótipo para captação e amplificação das atividades musculares.</a:t>
            </a:r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r>
              <a:rPr lang="pt-BR" sz="2000" dirty="0"/>
              <a:t>O sinal EMG (</a:t>
            </a:r>
            <a:r>
              <a:rPr lang="pt-BR" sz="2000" dirty="0" err="1"/>
              <a:t>Eletromiográfico</a:t>
            </a:r>
            <a:r>
              <a:rPr lang="pt-BR" sz="2000" dirty="0"/>
              <a:t>) </a:t>
            </a:r>
            <a:r>
              <a:rPr lang="pt-BR" sz="2000" dirty="0" smtClean="0"/>
              <a:t>é definido </a:t>
            </a:r>
            <a:r>
              <a:rPr lang="pt-BR" sz="2000" dirty="0"/>
              <a:t>pela equação </a:t>
            </a:r>
            <a:r>
              <a:rPr lang="pt-BR" sz="2000" dirty="0" smtClean="0"/>
              <a:t>abaixo:</a:t>
            </a:r>
          </a:p>
          <a:p>
            <a:pPr algn="just">
              <a:buFont typeface="Wingdings 2" pitchFamily="18" charset="2"/>
              <a:buNone/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Desenvolvimento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682928"/>
              </p:ext>
            </p:extLst>
          </p:nvPr>
        </p:nvGraphicFramePr>
        <p:xfrm>
          <a:off x="2627784" y="3645024"/>
          <a:ext cx="3365386" cy="76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ção" r:id="rId4" imgW="1954951" imgH="444307" progId="Equation.3">
                  <p:embed/>
                </p:oleObj>
              </mc:Choice>
              <mc:Fallback>
                <p:oleObj name="Equação" r:id="rId4" imgW="1954951" imgH="444307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645024"/>
                        <a:ext cx="3365386" cy="768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39552" y="450912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>
                <a:latin typeface="+mj-lt"/>
              </a:rPr>
              <a:t>Onde: </a:t>
            </a:r>
            <a:r>
              <a:rPr lang="pt-BR" sz="2000" b="1" dirty="0">
                <a:latin typeface="+mj-lt"/>
              </a:rPr>
              <a:t>SPAUM</a:t>
            </a:r>
            <a:r>
              <a:rPr lang="pt-BR" sz="2000" dirty="0">
                <a:latin typeface="+mj-lt"/>
              </a:rPr>
              <a:t> – série de potenciais de ação da unidade motora </a:t>
            </a:r>
            <a:r>
              <a:rPr lang="pt-BR" sz="2000" dirty="0" smtClean="0">
                <a:latin typeface="+mj-lt"/>
              </a:rPr>
              <a:t>de 10Hz </a:t>
            </a:r>
            <a:r>
              <a:rPr lang="pt-BR" sz="2000" dirty="0">
                <a:latin typeface="+mj-lt"/>
              </a:rPr>
              <a:t>a 500Hz; </a:t>
            </a:r>
            <a:endParaRPr lang="pt-BR" sz="2000" dirty="0" smtClean="0">
              <a:latin typeface="+mj-lt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b="1" dirty="0" smtClean="0">
                <a:latin typeface="+mj-lt"/>
              </a:rPr>
              <a:t>n(t</a:t>
            </a:r>
            <a:r>
              <a:rPr lang="pt-BR" sz="2000" b="1" dirty="0">
                <a:latin typeface="+mj-lt"/>
              </a:rPr>
              <a:t>)</a:t>
            </a:r>
            <a:r>
              <a:rPr lang="pt-BR" sz="2000" dirty="0">
                <a:latin typeface="+mj-lt"/>
              </a:rPr>
              <a:t> – Ruído, </a:t>
            </a:r>
            <a:r>
              <a:rPr lang="pt-BR" sz="2000" b="1" dirty="0">
                <a:latin typeface="+mj-lt"/>
              </a:rPr>
              <a:t>t</a:t>
            </a:r>
            <a:r>
              <a:rPr lang="pt-BR" sz="2000" dirty="0">
                <a:latin typeface="+mj-lt"/>
              </a:rPr>
              <a:t> - é o tempo de amostra.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7818437" cy="4896544"/>
          </a:xfrm>
        </p:spPr>
        <p:txBody>
          <a:bodyPr>
            <a:normAutofit fontScale="70000" lnSpcReduction="20000"/>
          </a:bodyPr>
          <a:lstStyle/>
          <a:p>
            <a:pPr algn="just">
              <a:buClrTx/>
              <a:buSzPct val="100000"/>
              <a:buFont typeface="Wingdings" pitchFamily="2" charset="2"/>
              <a:buChar char="Ø"/>
            </a:pPr>
            <a:r>
              <a:rPr lang="pt-BR" sz="2900" dirty="0" smtClean="0"/>
              <a:t>Os sinais </a:t>
            </a:r>
            <a:r>
              <a:rPr lang="pt-BR" sz="2900" dirty="0" err="1" smtClean="0"/>
              <a:t>Eletromiográficos</a:t>
            </a:r>
            <a:r>
              <a:rPr lang="pt-BR" sz="2900" dirty="0" smtClean="0"/>
              <a:t> são captados através dos eletrodos de superfície, que são dispositivos transdutores de sinais. </a:t>
            </a:r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endParaRPr lang="pt-BR" sz="2400" dirty="0"/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endParaRPr lang="pt-BR" sz="2400" dirty="0"/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endParaRPr lang="pt-BR" sz="2400" dirty="0"/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endParaRPr lang="pt-BR" sz="2400" dirty="0" smtClean="0"/>
          </a:p>
          <a:p>
            <a:pPr marL="109728" indent="0" algn="just">
              <a:buClrTx/>
              <a:buSzPct val="100000"/>
              <a:buNone/>
            </a:pPr>
            <a:endParaRPr lang="pt-BR" sz="2400" dirty="0" smtClean="0"/>
          </a:p>
          <a:p>
            <a:pPr marL="109728" indent="0" algn="just">
              <a:buClrTx/>
              <a:buSzPct val="100000"/>
              <a:buNone/>
            </a:pPr>
            <a:endParaRPr lang="pt-BR" sz="2400" dirty="0" smtClean="0"/>
          </a:p>
          <a:p>
            <a:pPr algn="just">
              <a:buClrTx/>
              <a:buSzPct val="100000"/>
              <a:buFont typeface="Wingdings" pitchFamily="2" charset="2"/>
              <a:buChar char="Ø"/>
            </a:pPr>
            <a:r>
              <a:rPr lang="pt-BR" sz="3200" dirty="0" smtClean="0"/>
              <a:t>Os sinais captados pelos eletrodos de superfície precisam ser amplificados devido a sua amplitude ser muito baixa (tipicamente variando entre 100 </a:t>
            </a:r>
            <a:r>
              <a:rPr lang="pt-BR" sz="3200" dirty="0" err="1" smtClean="0"/>
              <a:t>μv</a:t>
            </a:r>
            <a:r>
              <a:rPr lang="pt-BR" sz="3200" dirty="0" smtClean="0"/>
              <a:t> a 2 </a:t>
            </a:r>
            <a:r>
              <a:rPr lang="pt-BR" sz="3200" dirty="0" err="1" smtClean="0"/>
              <a:t>mv</a:t>
            </a:r>
            <a:r>
              <a:rPr lang="pt-BR" sz="3200" dirty="0" smtClean="0"/>
              <a:t>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Desenvolvimento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2532" name="il_fi" descr="eletrodo%20descartavel-500x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016943" cy="201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6" y="257464"/>
            <a:ext cx="691276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Desenvolvimento: Diagrama em Blocos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pt-BR" sz="2000" dirty="0" smtClean="0"/>
              <a:t>Diagrama em blocos</a:t>
            </a: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505967" cy="31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0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416824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>
                    <a:satMod val="130000"/>
                  </a:schemeClr>
                </a:solidFill>
              </a:rPr>
              <a:t>Desenvolvimento: Projeto do circuito condicionador</a:t>
            </a:r>
            <a:endParaRPr lang="pt-BR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751949" cy="4630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85874" cy="7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131840" y="5517232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dirty="0"/>
              <a:t>O circuito condicionador é projetado baseado no amplificador operacional TLC274CN, que possui alta impedância e ganho. A filtragem do sinal ocorre na faixa de 10Hz a 500Hz. </a:t>
            </a:r>
          </a:p>
        </p:txBody>
      </p:sp>
    </p:spTree>
    <p:extLst>
      <p:ext uri="{BB962C8B-B14F-4D97-AF65-F5344CB8AC3E}">
        <p14:creationId xmlns:p14="http://schemas.microsoft.com/office/powerpoint/2010/main" val="90001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917</Words>
  <Application>Microsoft Office PowerPoint</Application>
  <PresentationFormat>Apresentação na tela (4:3)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Concurso</vt:lpstr>
      <vt:lpstr>Equação</vt:lpstr>
      <vt:lpstr>PROPOSTA DE GAMIFICAÇÃO E CONTROLE DE PRÓTESE DOS SINAIS MIOELÉTRICOS APLICADOS NA REABILITAÇÃO FISIOTERAPÊUTICA EM PACIENTES COM DIFICULDADES EM EXECUTAR MOVIMENTOS EM MEMBROS SUPERIORES OU INFERIORES</vt:lpstr>
      <vt:lpstr>Agenda</vt:lpstr>
      <vt:lpstr>Introdução</vt:lpstr>
      <vt:lpstr>Objetivo Geral</vt:lpstr>
      <vt:lpstr>Objetivos Específicos</vt:lpstr>
      <vt:lpstr>Desenvolvimento</vt:lpstr>
      <vt:lpstr>Desenvolvimento</vt:lpstr>
      <vt:lpstr>Desenvolvimento: Diagrama em Blocos</vt:lpstr>
      <vt:lpstr>Desenvolvimento: Projeto do circuito condicionador</vt:lpstr>
      <vt:lpstr>Desenvolvimento: Projeto do circuito  amplificador de áudio</vt:lpstr>
      <vt:lpstr>Desenvolvimento : Hardware do circuito condicionador e amplificador de áudio</vt:lpstr>
      <vt:lpstr>Desenvolvimento:Tela de um sinal EMG capturado pelo software</vt:lpstr>
      <vt:lpstr>Desenvolvimento</vt:lpstr>
      <vt:lpstr>Tela do game de corrida</vt:lpstr>
      <vt:lpstr>Tela do game labirinto</vt:lpstr>
      <vt:lpstr>Resultados obtidos</vt:lpstr>
      <vt:lpstr>Resultados obtidos</vt:lpstr>
      <vt:lpstr>Vídeos de demonstração do projeto</vt:lpstr>
      <vt:lpstr>Bibliografia</vt:lpstr>
      <vt:lpstr>Contatos</vt:lpstr>
      <vt:lpstr>Obrigado!</vt:lpstr>
    </vt:vector>
  </TitlesOfParts>
  <Company>Netbook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GAMIFICAÇÃO E CONTROLE DE PRÓTESE DOS SINAIS MIOELÉTRICOS APLICADOS NA REABILITAÇÃO FISIOTERAPÊUTICA EM PACIENTES COM DIFICULDADES EM EXECUTAR MOVIMENTOS EM MEMBROS SUPERIORES OU INFERIORES</dc:title>
  <dc:creator>Tomás</dc:creator>
  <cp:lastModifiedBy>Camilla Cristine de S. Oliveira</cp:lastModifiedBy>
  <cp:revision>24</cp:revision>
  <dcterms:created xsi:type="dcterms:W3CDTF">2012-10-03T22:42:50Z</dcterms:created>
  <dcterms:modified xsi:type="dcterms:W3CDTF">2012-12-13T09:59:24Z</dcterms:modified>
</cp:coreProperties>
</file>