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4" r:id="rId1"/>
  </p:sldMasterIdLst>
  <p:sldIdLst>
    <p:sldId id="256" r:id="rId2"/>
    <p:sldId id="257" r:id="rId3"/>
    <p:sldId id="258" r:id="rId4"/>
    <p:sldId id="274" r:id="rId5"/>
    <p:sldId id="260" r:id="rId6"/>
    <p:sldId id="262" r:id="rId7"/>
    <p:sldId id="266" r:id="rId8"/>
    <p:sldId id="289" r:id="rId9"/>
    <p:sldId id="288" r:id="rId10"/>
    <p:sldId id="294" r:id="rId11"/>
    <p:sldId id="290" r:id="rId12"/>
    <p:sldId id="272" r:id="rId13"/>
    <p:sldId id="263" r:id="rId14"/>
    <p:sldId id="277" r:id="rId15"/>
    <p:sldId id="292" r:id="rId16"/>
    <p:sldId id="293" r:id="rId17"/>
    <p:sldId id="278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54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4BC513F-44B0-4D92-A420-5B1023BB6982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07B9C99-8FCB-4F5C-9A0D-7ECCA5BC3B9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9F7FF2-E7BF-4D1C-9AE2-C7FFCD0F721B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B1B9C3-D13B-4280-8102-7636ADBB6A9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A240A7-2C23-4516-A6A2-CFDF450A294D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CF6F47-76EC-49F0-A728-471115D2EBA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D616D4-DA1B-4136-8725-9DBF8AA14940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07E902-3582-4693-B3A0-4ABEEEF289A3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B85424-E9CF-4E80-8EC6-38A898F47BAE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DC3BB4-0547-441E-97A1-319CE0524F15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803D88-2735-4DED-AFC8-1F7E0500D47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4E225E-F095-4E4E-A175-6119952915C9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61C12A-FE0A-41A8-8017-09D953A6E971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7C73F0-C620-43EF-B061-6058DB1BA05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626DAB-BDAE-468B-8D9A-532A0EE2C796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FAC305-0D1E-4FDE-B49F-9CE97F41C849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CE09FA-3E02-46A0-918C-900650414918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591F3D-918B-4B32-AFC3-B8C7A5118B8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AFC1311-CFDF-4232-9156-D581C4C679CF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37C2AD-9EB6-4571-97B8-2F91544E71D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58A4C9C-554A-46BE-A23A-23C5AC7F8317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E56FE90-9868-4887-B612-BF9F97572BDE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9E926EF-BBE3-48D9-ACB3-F89FCC4A42F3}" type="datetimeFigureOut">
              <a:rPr lang="en-US" smtClean="0"/>
              <a:pPr/>
              <a:t>10/8/2015</a:t>
            </a:fld>
            <a:endParaRPr lang="en-US">
              <a:solidFill>
                <a:srgbClr val="31313B"/>
              </a:solidFill>
            </a:endParaRPr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7EDCBF5-DB62-4374-A3EF-A20F7C866E3D}" type="slidenum">
              <a:rPr lang="en-US" smtClean="0"/>
              <a:pPr/>
              <a:t>‹nº›</a:t>
            </a:fld>
            <a:endParaRPr lang="en-US" sz="1400">
              <a:solidFill>
                <a:srgbClr val="31313B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brasilbandalarga.com.br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luciano.duque@uniceub.br" TargetMode="External"/><Relationship Id="rId2" Type="http://schemas.openxmlformats.org/officeDocument/2006/relationships/hyperlink" Target="mailto:luciano.duque@brturbo.com.b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9512" y="908720"/>
            <a:ext cx="8424963" cy="2166937"/>
          </a:xfrm>
        </p:spPr>
        <p:txBody>
          <a:bodyPr>
            <a:normAutofit/>
          </a:bodyPr>
          <a:lstStyle/>
          <a:p>
            <a:pPr algn="ctr"/>
            <a:r>
              <a:rPr lang="pt-BR" sz="24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AVALIAÇÃO DA QUALIDADE DE REDE DE BANDA LARGA</a:t>
            </a:r>
            <a:endParaRPr lang="pt-BR" sz="24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9512" y="3068960"/>
            <a:ext cx="8244408" cy="1943100"/>
          </a:xfrm>
        </p:spPr>
        <p:txBody>
          <a:bodyPr>
            <a:normAutofit/>
          </a:bodyPr>
          <a:lstStyle/>
          <a:p>
            <a:pPr algn="l" fontAlgn="auto">
              <a:spcAft>
                <a:spcPts val="0"/>
              </a:spcAft>
              <a:buFont typeface="Wingdings 2"/>
              <a:buNone/>
              <a:defRPr/>
            </a:pPr>
            <a:endParaRPr lang="pt-BR" sz="1600" b="1" dirty="0" smtClean="0"/>
          </a:p>
          <a:p>
            <a:pPr algn="l" fontAlgn="auto">
              <a:spcAft>
                <a:spcPts val="0"/>
              </a:spcAft>
              <a:buFont typeface="Wingdings 2"/>
              <a:buNone/>
              <a:defRPr/>
            </a:pPr>
            <a:r>
              <a:rPr lang="pt-BR" sz="2000" dirty="0" smtClean="0"/>
              <a:t>  Eng. Consultor: Luciano Henrique Duque</a:t>
            </a:r>
          </a:p>
          <a:p>
            <a:pPr algn="l" fontAlgn="auto">
              <a:spcAft>
                <a:spcPts val="0"/>
              </a:spcAft>
              <a:buFont typeface="Wingdings 2"/>
              <a:buNone/>
              <a:defRPr/>
            </a:pPr>
            <a:r>
              <a:rPr lang="pt-BR" sz="2000" dirty="0"/>
              <a:t> </a:t>
            </a:r>
            <a:r>
              <a:rPr lang="pt-BR" sz="2000" dirty="0" smtClean="0"/>
              <a:t> Mestre Engenharia Elétrica (UnB)</a:t>
            </a:r>
          </a:p>
          <a:p>
            <a:pPr algn="l" fontAlgn="auto">
              <a:spcAft>
                <a:spcPts val="0"/>
              </a:spcAft>
              <a:buFont typeface="Wingdings 2"/>
              <a:buNone/>
              <a:defRPr/>
            </a:pPr>
            <a:endParaRPr lang="pt-BR" sz="1600" dirty="0" smtClean="0"/>
          </a:p>
          <a:p>
            <a:pPr algn="l" fontAlgn="auto">
              <a:spcAft>
                <a:spcPts val="0"/>
              </a:spcAft>
              <a:buFont typeface="Wingdings 2"/>
              <a:buNone/>
              <a:defRPr/>
            </a:pPr>
            <a:endParaRPr lang="pt-BR" sz="1600" dirty="0" smtClean="0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042988" y="260350"/>
            <a:ext cx="576103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sz="1400" b="1" dirty="0" err="1"/>
              <a:t>UniCEUB</a:t>
            </a:r>
            <a:r>
              <a:rPr lang="pt-BR" sz="1400" b="1" dirty="0"/>
              <a:t> – Centro Universitário de Brasília</a:t>
            </a:r>
          </a:p>
          <a:p>
            <a:pPr>
              <a:spcBef>
                <a:spcPct val="50000"/>
              </a:spcBef>
            </a:pPr>
            <a:r>
              <a:rPr lang="pt-BR" sz="1400" b="1" dirty="0"/>
              <a:t>FATECS –Faculdade de Tecnologia e Ciências Sociais Aplicadas</a:t>
            </a:r>
          </a:p>
          <a:p>
            <a:pPr>
              <a:spcBef>
                <a:spcPct val="50000"/>
              </a:spcBef>
            </a:pPr>
            <a:r>
              <a:rPr lang="pt-BR" sz="1400" b="1" dirty="0"/>
              <a:t>Curso de Engenharia </a:t>
            </a:r>
            <a:r>
              <a:rPr lang="pt-BR" sz="1400" b="1" dirty="0" smtClean="0"/>
              <a:t>Elétrica e Computação</a:t>
            </a:r>
            <a:endParaRPr lang="pt-BR" sz="14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80791"/>
            <a:ext cx="7416824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400" dirty="0" smtClean="0">
                <a:solidFill>
                  <a:schemeClr val="tx2">
                    <a:satMod val="130000"/>
                  </a:schemeClr>
                </a:solidFill>
              </a:rPr>
              <a:t>Medição rápida de sua conexão via software</a:t>
            </a:r>
            <a:endParaRPr lang="pt-BR" sz="24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539551" y="1340768"/>
            <a:ext cx="82503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endParaRPr lang="pt-BR" dirty="0">
              <a:effectLst/>
              <a:latin typeface="+mj-lt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531883" y="1340768"/>
            <a:ext cx="54062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pt-BR" dirty="0" smtClean="0"/>
              <a:t>http</a:t>
            </a:r>
            <a:r>
              <a:rPr lang="pt-BR" dirty="0"/>
              <a:t>://www.brasilbandalarga.com.br/index.php/speedtest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91" y="1987099"/>
            <a:ext cx="8467725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387849"/>
            <a:ext cx="6419850" cy="345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302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024" y="260350"/>
            <a:ext cx="7127828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400" dirty="0" smtClean="0">
                <a:solidFill>
                  <a:schemeClr val="tx2">
                    <a:satMod val="130000"/>
                  </a:schemeClr>
                </a:solidFill>
              </a:rPr>
              <a:t>Problemas que podem ocorrer na Metodologia </a:t>
            </a:r>
            <a:r>
              <a:rPr lang="pt-BR" sz="2400" dirty="0">
                <a:solidFill>
                  <a:schemeClr val="tx2">
                    <a:satMod val="130000"/>
                  </a:schemeClr>
                </a:solidFill>
              </a:rPr>
              <a:t>utilizada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622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556792"/>
            <a:ext cx="7818437" cy="4896544"/>
          </a:xfrm>
        </p:spPr>
        <p:txBody>
          <a:bodyPr>
            <a:normAutofit/>
          </a:bodyPr>
          <a:lstStyle/>
          <a:p>
            <a:pPr algn="just">
              <a:buClrTx/>
              <a:buSzPct val="100000"/>
              <a:buFont typeface="Wingdings" pitchFamily="2" charset="2"/>
              <a:buChar char="Ø"/>
            </a:pPr>
            <a:r>
              <a:rPr lang="pt-BR" sz="1800" dirty="0" smtClean="0"/>
              <a:t>Não abrange 100% dos clientes banda larga;</a:t>
            </a:r>
          </a:p>
          <a:p>
            <a:pPr marL="109728" indent="0" algn="just">
              <a:buClrTx/>
              <a:buSzPct val="100000"/>
              <a:buNone/>
            </a:pPr>
            <a:endParaRPr lang="pt-BR" sz="1800" dirty="0" smtClean="0"/>
          </a:p>
          <a:p>
            <a:pPr algn="just">
              <a:buClrTx/>
              <a:buSzPct val="100000"/>
              <a:buFont typeface="Wingdings" pitchFamily="2" charset="2"/>
              <a:buChar char="Ø"/>
            </a:pPr>
            <a:r>
              <a:rPr lang="pt-BR" sz="1800" dirty="0" smtClean="0"/>
              <a:t>Sempre na dependência do usuário final para aferição. O usuário deve manter o equipamento ligado e sem mudar suas configurações;</a:t>
            </a:r>
          </a:p>
          <a:p>
            <a:pPr algn="just">
              <a:buClrTx/>
              <a:buSzPct val="100000"/>
              <a:buFont typeface="Wingdings" pitchFamily="2" charset="2"/>
              <a:buChar char="Ø"/>
            </a:pPr>
            <a:endParaRPr lang="pt-BR" sz="1800" dirty="0"/>
          </a:p>
          <a:p>
            <a:pPr algn="just">
              <a:buClrTx/>
              <a:buSzPct val="100000"/>
              <a:buFont typeface="Wingdings" pitchFamily="2" charset="2"/>
              <a:buChar char="Ø"/>
            </a:pPr>
            <a:r>
              <a:rPr lang="pt-BR" sz="1800" dirty="0" smtClean="0"/>
              <a:t>Estatística coletada pode não apresentar a realidade da operadora medida (Viés estatístico);</a:t>
            </a:r>
          </a:p>
          <a:p>
            <a:pPr marL="109728" indent="0" algn="just">
              <a:buClrTx/>
              <a:buSzPct val="100000"/>
              <a:buNone/>
            </a:pPr>
            <a:endParaRPr lang="pt-BR" sz="1800" dirty="0" smtClean="0"/>
          </a:p>
          <a:p>
            <a:pPr algn="just">
              <a:buClrTx/>
              <a:buSzPct val="100000"/>
              <a:buFont typeface="Wingdings" pitchFamily="2" charset="2"/>
              <a:buChar char="Ø"/>
            </a:pPr>
            <a:r>
              <a:rPr lang="pt-BR" sz="1800" dirty="0"/>
              <a:t>I</a:t>
            </a:r>
            <a:r>
              <a:rPr lang="pt-BR" sz="1800" dirty="0" smtClean="0"/>
              <a:t>mpossibilidade </a:t>
            </a:r>
            <a:r>
              <a:rPr lang="pt-BR" sz="1800" dirty="0"/>
              <a:t>de geração de um relatório de </a:t>
            </a:r>
            <a:r>
              <a:rPr lang="pt-BR" sz="1800" dirty="0" err="1"/>
              <a:t>QoE</a:t>
            </a:r>
            <a:r>
              <a:rPr lang="pt-BR" sz="1800" dirty="0"/>
              <a:t> (</a:t>
            </a:r>
            <a:r>
              <a:rPr lang="pt-BR" sz="1800" i="1" dirty="0" err="1"/>
              <a:t>Quality</a:t>
            </a:r>
            <a:r>
              <a:rPr lang="pt-BR" sz="1800" i="1" dirty="0"/>
              <a:t> off </a:t>
            </a:r>
            <a:r>
              <a:rPr lang="pt-BR" sz="1800" i="1" dirty="0" err="1"/>
              <a:t>Exeperience</a:t>
            </a:r>
            <a:r>
              <a:rPr lang="pt-BR" sz="1800" dirty="0" smtClean="0"/>
              <a:t>).</a:t>
            </a:r>
          </a:p>
          <a:p>
            <a:pPr marL="109728" indent="0" algn="just">
              <a:buClrTx/>
              <a:buSzPct val="100000"/>
              <a:buNone/>
            </a:pPr>
            <a:endParaRPr lang="pt-BR" sz="2000" dirty="0" smtClean="0"/>
          </a:p>
          <a:p>
            <a:pPr marL="109728" indent="0" algn="just">
              <a:buClrTx/>
              <a:buSzPct val="100000"/>
              <a:buNone/>
            </a:pPr>
            <a:endParaRPr lang="pt-BR" sz="2000" dirty="0" smtClean="0"/>
          </a:p>
          <a:p>
            <a:pPr marL="109728" indent="0" algn="just">
              <a:buClrTx/>
              <a:buSzPct val="100000"/>
              <a:buNone/>
            </a:pPr>
            <a:endParaRPr lang="pt-BR" sz="2000" dirty="0"/>
          </a:p>
          <a:p>
            <a:pPr lvl="4" algn="just">
              <a:buClrTx/>
              <a:buFont typeface="Wingdings" pitchFamily="2" charset="2"/>
              <a:buChar char="v"/>
            </a:pPr>
            <a:endParaRPr lang="pt-BR" sz="2000" dirty="0"/>
          </a:p>
          <a:p>
            <a:pPr lvl="4" algn="just">
              <a:buClrTx/>
              <a:buFont typeface="Wingdings" pitchFamily="2" charset="2"/>
              <a:buChar char="v"/>
            </a:pPr>
            <a:endParaRPr lang="pt-BR" sz="2000" dirty="0" smtClean="0"/>
          </a:p>
          <a:p>
            <a:pPr marL="1143000" lvl="4" indent="0" algn="just">
              <a:buClrTx/>
              <a:buNone/>
            </a:pPr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1240646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9903" y="1340768"/>
            <a:ext cx="7818437" cy="4800600"/>
          </a:xfrm>
        </p:spPr>
        <p:txBody>
          <a:bodyPr>
            <a:normAutofit fontScale="92500" lnSpcReduction="10000"/>
          </a:bodyPr>
          <a:lstStyle/>
          <a:p>
            <a:pPr marL="539496" indent="-457200" algn="just">
              <a:buClrTx/>
              <a:buSzPct val="100000"/>
              <a:buFont typeface="Wingdings" pitchFamily="2" charset="2"/>
              <a:buChar char="Ø"/>
              <a:defRPr/>
            </a:pPr>
            <a:r>
              <a:rPr lang="pt-BR" sz="1800" dirty="0" smtClean="0"/>
              <a:t>O CDR (</a:t>
            </a:r>
            <a:r>
              <a:rPr lang="pt-BR" sz="1800" i="1" dirty="0" err="1"/>
              <a:t>Call</a:t>
            </a:r>
            <a:r>
              <a:rPr lang="pt-BR" sz="1800" i="1" dirty="0"/>
              <a:t> </a:t>
            </a:r>
            <a:r>
              <a:rPr lang="pt-BR" sz="1800" i="1" dirty="0" err="1"/>
              <a:t>Detail</a:t>
            </a:r>
            <a:r>
              <a:rPr lang="pt-BR" sz="1800" i="1" dirty="0"/>
              <a:t> Record</a:t>
            </a:r>
            <a:r>
              <a:rPr lang="pt-BR" sz="1800" dirty="0"/>
              <a:t> </a:t>
            </a:r>
            <a:r>
              <a:rPr lang="pt-BR" sz="1800" dirty="0" smtClean="0"/>
              <a:t>) banda larga apresenta informações importantes tais como:</a:t>
            </a:r>
          </a:p>
          <a:p>
            <a:pPr marL="1202436" lvl="3" indent="-342900" algn="just">
              <a:buClrTx/>
              <a:buFont typeface="Wingdings" pitchFamily="2" charset="2"/>
              <a:buChar char="v"/>
              <a:defRPr/>
            </a:pPr>
            <a:r>
              <a:rPr lang="pt-BR" sz="1800" dirty="0" smtClean="0"/>
              <a:t>Velocidade média por usuário;</a:t>
            </a:r>
          </a:p>
          <a:p>
            <a:pPr marL="859536" lvl="3" indent="0" algn="just">
              <a:buClrTx/>
              <a:buNone/>
              <a:defRPr/>
            </a:pPr>
            <a:endParaRPr lang="pt-BR" sz="1800" dirty="0" smtClean="0"/>
          </a:p>
          <a:p>
            <a:pPr marL="1202436" lvl="3" indent="-342900" algn="just">
              <a:buClrTx/>
              <a:buFont typeface="Wingdings" pitchFamily="2" charset="2"/>
              <a:buChar char="v"/>
              <a:defRPr/>
            </a:pPr>
            <a:r>
              <a:rPr lang="pt-BR" sz="1800" dirty="0" smtClean="0"/>
              <a:t>Velocidade instantânea;</a:t>
            </a:r>
          </a:p>
          <a:p>
            <a:pPr marL="859536" lvl="3" indent="0" algn="just">
              <a:buClrTx/>
              <a:buNone/>
              <a:defRPr/>
            </a:pPr>
            <a:endParaRPr lang="pt-BR" sz="1800" dirty="0" smtClean="0"/>
          </a:p>
          <a:p>
            <a:pPr marL="1202436" lvl="3" indent="-342900" algn="just">
              <a:buClrTx/>
              <a:buFont typeface="Wingdings" pitchFamily="2" charset="2"/>
              <a:buChar char="v"/>
              <a:defRPr/>
            </a:pPr>
            <a:r>
              <a:rPr lang="pt-BR" sz="1800" dirty="0" smtClean="0"/>
              <a:t>Disponibilidade;</a:t>
            </a:r>
          </a:p>
          <a:p>
            <a:pPr marL="859536" lvl="3" indent="0" algn="just">
              <a:buClrTx/>
              <a:buNone/>
              <a:defRPr/>
            </a:pPr>
            <a:endParaRPr lang="pt-BR" sz="1800" dirty="0" smtClean="0"/>
          </a:p>
          <a:p>
            <a:pPr marL="1202436" lvl="3" indent="-342900" algn="just">
              <a:buClrTx/>
              <a:buFont typeface="Wingdings" pitchFamily="2" charset="2"/>
              <a:buChar char="v"/>
              <a:defRPr/>
            </a:pPr>
            <a:r>
              <a:rPr lang="pt-BR" sz="1800" dirty="0" smtClean="0"/>
              <a:t>IP que o usuário conectou;</a:t>
            </a:r>
          </a:p>
          <a:p>
            <a:pPr marL="859536" lvl="3" indent="0" algn="just">
              <a:buClrTx/>
              <a:buNone/>
              <a:defRPr/>
            </a:pPr>
            <a:endParaRPr lang="pt-BR" sz="1800" dirty="0" smtClean="0"/>
          </a:p>
          <a:p>
            <a:pPr marL="1202436" lvl="3" indent="-342900" algn="just">
              <a:buClrTx/>
              <a:buFont typeface="Wingdings" pitchFamily="2" charset="2"/>
              <a:buChar char="v"/>
              <a:defRPr/>
            </a:pPr>
            <a:r>
              <a:rPr lang="pt-BR" sz="1800" dirty="0" smtClean="0"/>
              <a:t>Qual a infraestrutura de rede utilizada na conexão por usuário;</a:t>
            </a:r>
          </a:p>
          <a:p>
            <a:pPr marL="859536" lvl="3" indent="0" algn="just">
              <a:buClrTx/>
              <a:buNone/>
              <a:defRPr/>
            </a:pPr>
            <a:endParaRPr lang="pt-BR" sz="1800" dirty="0" smtClean="0"/>
          </a:p>
          <a:p>
            <a:pPr marL="1202436" lvl="3" indent="-342900" algn="just">
              <a:buClrTx/>
              <a:buFont typeface="Wingdings" pitchFamily="2" charset="2"/>
              <a:buChar char="v"/>
              <a:defRPr/>
            </a:pPr>
            <a:r>
              <a:rPr lang="pt-BR" sz="1800" dirty="0" smtClean="0"/>
              <a:t>Tempo de conexão;</a:t>
            </a:r>
          </a:p>
          <a:p>
            <a:pPr marL="859536" lvl="3" indent="0" algn="just">
              <a:buClrTx/>
              <a:buNone/>
              <a:defRPr/>
            </a:pPr>
            <a:endParaRPr lang="pt-BR" sz="1800" dirty="0" smtClean="0"/>
          </a:p>
          <a:p>
            <a:pPr marL="1202436" lvl="3" indent="-342900" algn="just">
              <a:buClrTx/>
              <a:buFont typeface="Wingdings" pitchFamily="2" charset="2"/>
              <a:buChar char="v"/>
              <a:defRPr/>
            </a:pPr>
            <a:r>
              <a:rPr lang="pt-BR" sz="1800" dirty="0" smtClean="0"/>
              <a:t>Registro de quedas na conexão do usuário e seu motivo e outras informações.</a:t>
            </a:r>
          </a:p>
          <a:p>
            <a:pPr marL="859536" lvl="3" indent="0" algn="just">
              <a:buClrTx/>
              <a:buNone/>
              <a:defRPr/>
            </a:pPr>
            <a:endParaRPr lang="pt-BR" sz="2000" dirty="0" smtClean="0"/>
          </a:p>
          <a:p>
            <a:pPr marL="1202436" lvl="3" indent="-342900" algn="just">
              <a:buClrTx/>
              <a:buFont typeface="Wingdings" pitchFamily="2" charset="2"/>
              <a:buChar char="v"/>
              <a:defRPr/>
            </a:pPr>
            <a:endParaRPr lang="pt-BR" sz="2000" dirty="0" smtClean="0"/>
          </a:p>
          <a:p>
            <a:pPr marL="1202436" lvl="3" indent="-342900" algn="just">
              <a:buClrTx/>
              <a:buFont typeface="Wingdings" pitchFamily="2" charset="2"/>
              <a:buChar char="v"/>
              <a:defRPr/>
            </a:pPr>
            <a:endParaRPr lang="pt-BR" sz="2000" dirty="0" smtClean="0"/>
          </a:p>
          <a:p>
            <a:pPr marL="1202436" lvl="3" indent="-342900" algn="just">
              <a:buClrTx/>
              <a:buFont typeface="Wingdings" pitchFamily="2" charset="2"/>
              <a:buChar char="v"/>
              <a:defRPr/>
            </a:pPr>
            <a:endParaRPr lang="pt-BR" sz="2000" dirty="0" smtClean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14012"/>
            <a:ext cx="7344816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400" dirty="0" smtClean="0">
                <a:solidFill>
                  <a:schemeClr val="tx2">
                    <a:satMod val="130000"/>
                  </a:schemeClr>
                </a:solidFill>
              </a:rPr>
              <a:t>Proposta de Medição através do Registro de </a:t>
            </a:r>
            <a:br>
              <a:rPr lang="pt-BR" sz="24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sz="2400" dirty="0" smtClean="0">
                <a:solidFill>
                  <a:schemeClr val="tx2">
                    <a:satMod val="130000"/>
                  </a:schemeClr>
                </a:solidFill>
              </a:rPr>
              <a:t>uso (CDR)</a:t>
            </a:r>
            <a:endParaRPr lang="pt-BR" sz="24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403" y="113865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9236" y="166945"/>
            <a:ext cx="82296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400" dirty="0" smtClean="0">
                <a:solidFill>
                  <a:schemeClr val="tx2">
                    <a:satMod val="130000"/>
                  </a:schemeClr>
                </a:solidFill>
              </a:rPr>
              <a:t>Arquitetura de medição via CDR</a:t>
            </a:r>
            <a:endParaRPr lang="pt-BR" sz="24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786" y="3274044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490" y="3274044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610" y="2712069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027" y="4280652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0" name="Conector reto 69"/>
          <p:cNvCxnSpPr>
            <a:stCxn id="67" idx="3"/>
          </p:cNvCxnSpPr>
          <p:nvPr/>
        </p:nvCxnSpPr>
        <p:spPr>
          <a:xfrm flipV="1">
            <a:off x="2051190" y="3173171"/>
            <a:ext cx="454837" cy="38186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Conector reto 70"/>
          <p:cNvCxnSpPr>
            <a:stCxn id="67" idx="2"/>
            <a:endCxn id="69" idx="1"/>
          </p:cNvCxnSpPr>
          <p:nvPr/>
        </p:nvCxnSpPr>
        <p:spPr>
          <a:xfrm>
            <a:off x="1727340" y="3836019"/>
            <a:ext cx="778687" cy="725621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2" name="Conector reto 71"/>
          <p:cNvCxnSpPr>
            <a:stCxn id="69" idx="3"/>
            <a:endCxn id="66" idx="2"/>
          </p:cNvCxnSpPr>
          <p:nvPr/>
        </p:nvCxnSpPr>
        <p:spPr>
          <a:xfrm flipV="1">
            <a:off x="3153727" y="3836019"/>
            <a:ext cx="1237909" cy="725621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3" name="Conector reto 72"/>
          <p:cNvCxnSpPr>
            <a:stCxn id="68" idx="3"/>
            <a:endCxn id="66" idx="1"/>
          </p:cNvCxnSpPr>
          <p:nvPr/>
        </p:nvCxnSpPr>
        <p:spPr>
          <a:xfrm>
            <a:off x="3131310" y="2993057"/>
            <a:ext cx="936476" cy="56197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4" name="CaixaDeTexto 73"/>
          <p:cNvSpPr txBox="1"/>
          <p:nvPr/>
        </p:nvSpPr>
        <p:spPr>
          <a:xfrm>
            <a:off x="3665096" y="2899274"/>
            <a:ext cx="1529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PTT: Roteador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7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462" y="1440986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6" name="CaixaDeTexto 75"/>
          <p:cNvSpPr txBox="1"/>
          <p:nvPr/>
        </p:nvSpPr>
        <p:spPr>
          <a:xfrm>
            <a:off x="2274925" y="1000150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BRAS </a:t>
            </a:r>
          </a:p>
        </p:txBody>
      </p:sp>
      <p:pic>
        <p:nvPicPr>
          <p:cNvPr id="7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985" y="5505090"/>
            <a:ext cx="790575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885" y="1336210"/>
            <a:ext cx="666750" cy="77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9" name="Conector reto 78"/>
          <p:cNvCxnSpPr>
            <a:stCxn id="75" idx="3"/>
            <a:endCxn id="78" idx="1"/>
          </p:cNvCxnSpPr>
          <p:nvPr/>
        </p:nvCxnSpPr>
        <p:spPr>
          <a:xfrm flipV="1">
            <a:off x="2823162" y="1721973"/>
            <a:ext cx="630723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0" name="CaixaDeTexto 79"/>
          <p:cNvSpPr txBox="1"/>
          <p:nvPr/>
        </p:nvSpPr>
        <p:spPr>
          <a:xfrm>
            <a:off x="3408733" y="2127533"/>
            <a:ext cx="914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DSLAM </a:t>
            </a:r>
          </a:p>
        </p:txBody>
      </p:sp>
      <p:pic>
        <p:nvPicPr>
          <p:cNvPr id="81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670" y="1007393"/>
            <a:ext cx="4857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182" y="1511449"/>
            <a:ext cx="4857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3" name="Conector reto 82"/>
          <p:cNvCxnSpPr/>
          <p:nvPr/>
        </p:nvCxnSpPr>
        <p:spPr>
          <a:xfrm flipV="1">
            <a:off x="4067944" y="1126053"/>
            <a:ext cx="1131367" cy="5027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to 83"/>
          <p:cNvCxnSpPr/>
          <p:nvPr/>
        </p:nvCxnSpPr>
        <p:spPr>
          <a:xfrm flipV="1">
            <a:off x="4120635" y="1625749"/>
            <a:ext cx="1164547" cy="2190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CaixaDeTexto 84"/>
          <p:cNvSpPr txBox="1"/>
          <p:nvPr/>
        </p:nvSpPr>
        <p:spPr>
          <a:xfrm>
            <a:off x="4990886" y="1813121"/>
            <a:ext cx="12057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Modens ADSL2+</a:t>
            </a:r>
            <a:endParaRPr lang="pt-BR" sz="1200" dirty="0"/>
          </a:p>
        </p:txBody>
      </p:sp>
      <p:pic>
        <p:nvPicPr>
          <p:cNvPr id="86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171" y="950243"/>
            <a:ext cx="4286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7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514" y="1473349"/>
            <a:ext cx="37147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8" name="Conector reto 87"/>
          <p:cNvCxnSpPr>
            <a:stCxn id="81" idx="3"/>
          </p:cNvCxnSpPr>
          <p:nvPr/>
        </p:nvCxnSpPr>
        <p:spPr>
          <a:xfrm flipV="1">
            <a:off x="5753445" y="1174080"/>
            <a:ext cx="6149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ector reto 88"/>
          <p:cNvCxnSpPr>
            <a:stCxn id="82" idx="3"/>
          </p:cNvCxnSpPr>
          <p:nvPr/>
        </p:nvCxnSpPr>
        <p:spPr>
          <a:xfrm>
            <a:off x="5770957" y="1678137"/>
            <a:ext cx="5974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CaixaDeTexto 89"/>
          <p:cNvSpPr txBox="1"/>
          <p:nvPr/>
        </p:nvSpPr>
        <p:spPr>
          <a:xfrm>
            <a:off x="6707796" y="1439914"/>
            <a:ext cx="2150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Usuários Banda larga</a:t>
            </a:r>
            <a:endParaRPr lang="pt-BR" dirty="0"/>
          </a:p>
        </p:txBody>
      </p:sp>
      <p:pic>
        <p:nvPicPr>
          <p:cNvPr id="9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991" y="5667014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2" name="Conector reto 91"/>
          <p:cNvCxnSpPr>
            <a:stCxn id="77" idx="1"/>
            <a:endCxn id="91" idx="3"/>
          </p:cNvCxnSpPr>
          <p:nvPr/>
        </p:nvCxnSpPr>
        <p:spPr>
          <a:xfrm flipH="1" flipV="1">
            <a:off x="2910691" y="5948002"/>
            <a:ext cx="406294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93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246" y="5078375"/>
            <a:ext cx="4857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4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758" y="5667014"/>
            <a:ext cx="4857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5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758" y="6316555"/>
            <a:ext cx="4857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6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940" y="5000443"/>
            <a:ext cx="4286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7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090" y="5586052"/>
            <a:ext cx="37147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8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945" y="6271528"/>
            <a:ext cx="37147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9" name="Conector reto 98"/>
          <p:cNvCxnSpPr>
            <a:stCxn id="93" idx="3"/>
          </p:cNvCxnSpPr>
          <p:nvPr/>
        </p:nvCxnSpPr>
        <p:spPr>
          <a:xfrm flipV="1">
            <a:off x="4940021" y="5245062"/>
            <a:ext cx="6149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ector reto 99"/>
          <p:cNvCxnSpPr>
            <a:stCxn id="94" idx="3"/>
          </p:cNvCxnSpPr>
          <p:nvPr/>
        </p:nvCxnSpPr>
        <p:spPr>
          <a:xfrm>
            <a:off x="4957533" y="5833702"/>
            <a:ext cx="5974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ector reto 100"/>
          <p:cNvCxnSpPr>
            <a:stCxn id="95" idx="3"/>
            <a:endCxn id="98" idx="1"/>
          </p:cNvCxnSpPr>
          <p:nvPr/>
        </p:nvCxnSpPr>
        <p:spPr>
          <a:xfrm flipV="1">
            <a:off x="4957533" y="6457266"/>
            <a:ext cx="597412" cy="259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reto 101"/>
          <p:cNvCxnSpPr>
            <a:stCxn id="93" idx="1"/>
          </p:cNvCxnSpPr>
          <p:nvPr/>
        </p:nvCxnSpPr>
        <p:spPr>
          <a:xfrm flipH="1">
            <a:off x="4067786" y="5245063"/>
            <a:ext cx="386460" cy="4219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ector reto 102"/>
          <p:cNvCxnSpPr>
            <a:stCxn id="94" idx="1"/>
          </p:cNvCxnSpPr>
          <p:nvPr/>
        </p:nvCxnSpPr>
        <p:spPr>
          <a:xfrm flipH="1" flipV="1">
            <a:off x="3905081" y="5833701"/>
            <a:ext cx="566677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ector reto 103"/>
          <p:cNvCxnSpPr>
            <a:stCxn id="95" idx="1"/>
          </p:cNvCxnSpPr>
          <p:nvPr/>
        </p:nvCxnSpPr>
        <p:spPr>
          <a:xfrm flipH="1" flipV="1">
            <a:off x="3905081" y="6000389"/>
            <a:ext cx="566677" cy="482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CaixaDeTexto 104"/>
          <p:cNvSpPr txBox="1"/>
          <p:nvPr/>
        </p:nvSpPr>
        <p:spPr>
          <a:xfrm>
            <a:off x="3915623" y="4709043"/>
            <a:ext cx="2150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Usuários Banda larga</a:t>
            </a:r>
            <a:endParaRPr lang="pt-BR" dirty="0"/>
          </a:p>
        </p:txBody>
      </p:sp>
      <p:cxnSp>
        <p:nvCxnSpPr>
          <p:cNvPr id="106" name="Conector reto 105"/>
          <p:cNvCxnSpPr>
            <a:stCxn id="69" idx="2"/>
            <a:endCxn id="91" idx="0"/>
          </p:cNvCxnSpPr>
          <p:nvPr/>
        </p:nvCxnSpPr>
        <p:spPr>
          <a:xfrm flipH="1">
            <a:off x="2586841" y="4842627"/>
            <a:ext cx="243036" cy="824387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7" name="CaixaDeTexto 106"/>
          <p:cNvSpPr txBox="1"/>
          <p:nvPr/>
        </p:nvSpPr>
        <p:spPr>
          <a:xfrm>
            <a:off x="2586841" y="5402457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BRAS </a:t>
            </a:r>
          </a:p>
        </p:txBody>
      </p:sp>
      <p:sp>
        <p:nvSpPr>
          <p:cNvPr id="108" name="CaixaDeTexto 107"/>
          <p:cNvSpPr txBox="1"/>
          <p:nvPr/>
        </p:nvSpPr>
        <p:spPr>
          <a:xfrm>
            <a:off x="3092273" y="2623724"/>
            <a:ext cx="1051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Roteador</a:t>
            </a:r>
            <a:endParaRPr lang="pt-BR" dirty="0"/>
          </a:p>
        </p:txBody>
      </p:sp>
      <p:sp>
        <p:nvSpPr>
          <p:cNvPr id="109" name="CaixaDeTexto 108"/>
          <p:cNvSpPr txBox="1"/>
          <p:nvPr/>
        </p:nvSpPr>
        <p:spPr>
          <a:xfrm>
            <a:off x="2855789" y="4725882"/>
            <a:ext cx="1051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Roteador</a:t>
            </a:r>
            <a:endParaRPr lang="pt-BR" dirty="0"/>
          </a:p>
        </p:txBody>
      </p:sp>
      <p:sp>
        <p:nvSpPr>
          <p:cNvPr id="110" name="CaixaDeTexto 109"/>
          <p:cNvSpPr txBox="1"/>
          <p:nvPr/>
        </p:nvSpPr>
        <p:spPr>
          <a:xfrm>
            <a:off x="428219" y="3651353"/>
            <a:ext cx="1051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Roteador</a:t>
            </a:r>
            <a:endParaRPr lang="pt-BR" dirty="0"/>
          </a:p>
        </p:txBody>
      </p:sp>
      <p:cxnSp>
        <p:nvCxnSpPr>
          <p:cNvPr id="111" name="Conector reto 110"/>
          <p:cNvCxnSpPr/>
          <p:nvPr/>
        </p:nvCxnSpPr>
        <p:spPr>
          <a:xfrm flipV="1">
            <a:off x="4643850" y="2993057"/>
            <a:ext cx="2155330" cy="37104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2" name="Conector reto 111"/>
          <p:cNvCxnSpPr>
            <a:stCxn id="66" idx="3"/>
          </p:cNvCxnSpPr>
          <p:nvPr/>
        </p:nvCxnSpPr>
        <p:spPr>
          <a:xfrm>
            <a:off x="4715486" y="3555032"/>
            <a:ext cx="2169185" cy="46565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3" name="Nuvem 112"/>
          <p:cNvSpPr/>
          <p:nvPr/>
        </p:nvSpPr>
        <p:spPr>
          <a:xfrm>
            <a:off x="6685079" y="2199815"/>
            <a:ext cx="1877118" cy="1355458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ysClr val="windowText" lastClr="000000"/>
                </a:solidFill>
              </a:rPr>
              <a:t>Operadora B</a:t>
            </a:r>
            <a:endParaRPr lang="pt-BR" sz="1400" dirty="0">
              <a:solidFill>
                <a:sysClr val="windowText" lastClr="000000"/>
              </a:solidFill>
            </a:endParaRPr>
          </a:p>
        </p:txBody>
      </p:sp>
      <p:sp>
        <p:nvSpPr>
          <p:cNvPr id="114" name="Nuvem 113"/>
          <p:cNvSpPr/>
          <p:nvPr/>
        </p:nvSpPr>
        <p:spPr>
          <a:xfrm>
            <a:off x="6813724" y="3474148"/>
            <a:ext cx="1877118" cy="1355458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ysClr val="windowText" lastClr="000000"/>
                </a:solidFill>
              </a:rPr>
              <a:t>Operadora C</a:t>
            </a:r>
            <a:endParaRPr lang="pt-BR" sz="1400" dirty="0">
              <a:solidFill>
                <a:sysClr val="windowText" lastClr="000000"/>
              </a:solidFill>
            </a:endParaRPr>
          </a:p>
        </p:txBody>
      </p:sp>
      <p:sp>
        <p:nvSpPr>
          <p:cNvPr id="115" name="Nuvem 114"/>
          <p:cNvSpPr/>
          <p:nvPr/>
        </p:nvSpPr>
        <p:spPr>
          <a:xfrm>
            <a:off x="1982350" y="3348378"/>
            <a:ext cx="2037437" cy="904913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ysClr val="windowText" lastClr="000000"/>
                </a:solidFill>
              </a:rPr>
              <a:t>Operadora A</a:t>
            </a:r>
            <a:endParaRPr lang="pt-BR" sz="1400" dirty="0">
              <a:solidFill>
                <a:sysClr val="windowText" lastClr="000000"/>
              </a:solidFill>
            </a:endParaRPr>
          </a:p>
        </p:txBody>
      </p:sp>
      <p:cxnSp>
        <p:nvCxnSpPr>
          <p:cNvPr id="116" name="Conector reto 115"/>
          <p:cNvCxnSpPr>
            <a:stCxn id="75" idx="2"/>
            <a:endCxn id="68" idx="0"/>
          </p:cNvCxnSpPr>
          <p:nvPr/>
        </p:nvCxnSpPr>
        <p:spPr>
          <a:xfrm>
            <a:off x="2499312" y="2002961"/>
            <a:ext cx="308148" cy="70910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17" name="Picture 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29" y="4522544"/>
            <a:ext cx="1076325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8" name="Picture 1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82" y="4522544"/>
            <a:ext cx="835055" cy="79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9" name="Conector reto 118"/>
          <p:cNvCxnSpPr/>
          <p:nvPr/>
        </p:nvCxnSpPr>
        <p:spPr>
          <a:xfrm flipV="1">
            <a:off x="1603308" y="4685339"/>
            <a:ext cx="1050078" cy="81975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0" name="Picture 1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31" y="5686145"/>
            <a:ext cx="835055" cy="79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1" name="Nuvem 120"/>
          <p:cNvSpPr/>
          <p:nvPr/>
        </p:nvSpPr>
        <p:spPr>
          <a:xfrm>
            <a:off x="7008801" y="4921093"/>
            <a:ext cx="1975316" cy="1350435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ysClr val="windowText" lastClr="000000"/>
                </a:solidFill>
              </a:rPr>
              <a:t>Provedores</a:t>
            </a:r>
          </a:p>
          <a:p>
            <a:pPr algn="ctr"/>
            <a:r>
              <a:rPr lang="pt-BR" sz="1400" dirty="0" smtClean="0">
                <a:solidFill>
                  <a:sysClr val="windowText" lastClr="000000"/>
                </a:solidFill>
              </a:rPr>
              <a:t>ISP</a:t>
            </a:r>
            <a:endParaRPr lang="pt-BR" sz="1400" dirty="0">
              <a:solidFill>
                <a:sysClr val="windowText" lastClr="000000"/>
              </a:solidFill>
            </a:endParaRPr>
          </a:p>
        </p:txBody>
      </p:sp>
      <p:cxnSp>
        <p:nvCxnSpPr>
          <p:cNvPr id="122" name="Conector reto 121"/>
          <p:cNvCxnSpPr/>
          <p:nvPr/>
        </p:nvCxnSpPr>
        <p:spPr>
          <a:xfrm>
            <a:off x="4643850" y="3787858"/>
            <a:ext cx="2501075" cy="1603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40" y="1326686"/>
            <a:ext cx="100965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8677" name="Conector reto 28676"/>
          <p:cNvCxnSpPr/>
          <p:nvPr/>
        </p:nvCxnSpPr>
        <p:spPr>
          <a:xfrm flipV="1">
            <a:off x="1479276" y="1813121"/>
            <a:ext cx="799332" cy="276999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6" name="CaixaDeTexto 125"/>
          <p:cNvSpPr txBox="1"/>
          <p:nvPr/>
        </p:nvSpPr>
        <p:spPr>
          <a:xfrm>
            <a:off x="49301" y="2679236"/>
            <a:ext cx="2159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Registro de Uso</a:t>
            </a:r>
          </a:p>
          <a:p>
            <a:pPr algn="ctr"/>
            <a:r>
              <a:rPr lang="pt-BR" b="1" dirty="0" smtClean="0">
                <a:solidFill>
                  <a:srgbClr val="0070C0"/>
                </a:solidFill>
              </a:rPr>
              <a:t>CDR –</a:t>
            </a:r>
            <a:r>
              <a:rPr lang="pt-BR" b="1" dirty="0" err="1" smtClean="0">
                <a:solidFill>
                  <a:srgbClr val="0070C0"/>
                </a:solidFill>
              </a:rPr>
              <a:t>View</a:t>
            </a:r>
            <a:r>
              <a:rPr lang="pt-BR" b="1" dirty="0" smtClean="0">
                <a:solidFill>
                  <a:srgbClr val="0070C0"/>
                </a:solidFill>
              </a:rPr>
              <a:t>/</a:t>
            </a:r>
            <a:r>
              <a:rPr lang="pt-BR" b="1" dirty="0" err="1" smtClean="0">
                <a:solidFill>
                  <a:srgbClr val="0070C0"/>
                </a:solidFill>
              </a:rPr>
              <a:t>Visent</a:t>
            </a:r>
            <a:endParaRPr lang="pt-BR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76" grpId="0"/>
      <p:bldP spid="80" grpId="0"/>
      <p:bldP spid="85" grpId="0"/>
      <p:bldP spid="90" grpId="0"/>
      <p:bldP spid="105" grpId="0"/>
      <p:bldP spid="107" grpId="0"/>
      <p:bldP spid="108" grpId="0"/>
      <p:bldP spid="109" grpId="0"/>
      <p:bldP spid="110" grpId="0"/>
      <p:bldP spid="113" grpId="0" animBg="1"/>
      <p:bldP spid="114" grpId="0" animBg="1"/>
      <p:bldP spid="115" grpId="0" animBg="1"/>
      <p:bldP spid="121" grpId="0" animBg="1"/>
      <p:bldP spid="1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525963"/>
          </a:xfrm>
        </p:spPr>
        <p:txBody>
          <a:bodyPr>
            <a:normAutofit/>
          </a:bodyPr>
          <a:lstStyle/>
          <a:p>
            <a:pPr lvl="0"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2000" dirty="0" smtClean="0"/>
          </a:p>
          <a:p>
            <a:pPr lvl="0"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r>
              <a:rPr lang="pt-BR" sz="1800" dirty="0"/>
              <a:t>Independência do usuário na coleta das estatísticas </a:t>
            </a:r>
            <a:r>
              <a:rPr lang="pt-BR" sz="1800" dirty="0" smtClean="0"/>
              <a:t>;</a:t>
            </a:r>
          </a:p>
          <a:p>
            <a:pPr lvl="0"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1800" dirty="0"/>
          </a:p>
          <a:p>
            <a:pPr lvl="0"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r>
              <a:rPr lang="pt-BR" sz="1800" dirty="0" smtClean="0"/>
              <a:t>Eficiência </a:t>
            </a:r>
            <a:r>
              <a:rPr lang="pt-BR" sz="1800" dirty="0"/>
              <a:t>de 100% na coleta de estatísticas na rede do </a:t>
            </a:r>
            <a:r>
              <a:rPr lang="pt-BR" sz="1800" dirty="0" smtClean="0"/>
              <a:t>operador por usuário;</a:t>
            </a:r>
          </a:p>
          <a:p>
            <a:pPr marL="109728" lvl="0" indent="0" algn="just">
              <a:lnSpc>
                <a:spcPct val="80000"/>
              </a:lnSpc>
              <a:buClrTx/>
              <a:buSzPct val="100000"/>
              <a:buNone/>
            </a:pPr>
            <a:endParaRPr lang="pt-BR" sz="1800" dirty="0"/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r>
              <a:rPr lang="pt-BR" sz="1800" dirty="0"/>
              <a:t>Convergência na geração e análise da qualidade do serviço oferecida na rede banda </a:t>
            </a:r>
            <a:r>
              <a:rPr lang="pt-BR" sz="1800" dirty="0" smtClean="0"/>
              <a:t>larga</a:t>
            </a:r>
          </a:p>
          <a:p>
            <a:pPr marL="109728" indent="0" algn="just">
              <a:lnSpc>
                <a:spcPct val="80000"/>
              </a:lnSpc>
              <a:buClrTx/>
              <a:buSzPct val="100000"/>
              <a:buNone/>
            </a:pPr>
            <a:endParaRPr lang="pt-BR" sz="1800" dirty="0"/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r>
              <a:rPr lang="pt-BR" sz="1800" dirty="0" smtClean="0"/>
              <a:t>Coleta de estatística centralizada em </a:t>
            </a:r>
            <a:r>
              <a:rPr lang="pt-BR" sz="1800" dirty="0"/>
              <a:t>um ferramenta que faz a tratativa independe de sua tecnologia utilizada </a:t>
            </a:r>
            <a:r>
              <a:rPr lang="pt-BR" sz="1800" dirty="0" smtClean="0"/>
              <a:t>(ADSL2, 3G e 4G).</a:t>
            </a:r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1800" dirty="0"/>
          </a:p>
          <a:p>
            <a:pPr lvl="0"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r>
              <a:rPr lang="pt-BR" sz="1800" dirty="0"/>
              <a:t>Pró-atividade com eficiência nas quedas isoladas ou conjuntas de seções de usuários </a:t>
            </a:r>
            <a:r>
              <a:rPr lang="pt-BR" sz="1800" dirty="0" smtClean="0"/>
              <a:t>banda larga;</a:t>
            </a:r>
          </a:p>
          <a:p>
            <a:pPr>
              <a:lnSpc>
                <a:spcPct val="80000"/>
              </a:lnSpc>
            </a:pPr>
            <a:endParaRPr lang="pt-BR" sz="1800" dirty="0" smtClean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2793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400" dirty="0" smtClean="0">
                <a:solidFill>
                  <a:schemeClr val="tx2">
                    <a:satMod val="130000"/>
                  </a:schemeClr>
                </a:solidFill>
              </a:rPr>
              <a:t>Vantagens das medições via CDR</a:t>
            </a:r>
            <a:endParaRPr lang="pt-BR" sz="24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525963"/>
          </a:xfrm>
        </p:spPr>
        <p:txBody>
          <a:bodyPr>
            <a:normAutofit/>
          </a:bodyPr>
          <a:lstStyle/>
          <a:p>
            <a:pPr lvl="0"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2000" dirty="0" smtClean="0"/>
          </a:p>
          <a:p>
            <a:pPr lvl="0"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r>
              <a:rPr lang="pt-BR" sz="2000" dirty="0" smtClean="0"/>
              <a:t>Possibilidade de  </a:t>
            </a:r>
            <a:r>
              <a:rPr lang="pt-BR" sz="2000" dirty="0"/>
              <a:t>mapear e gerar um dado estatístico sobre a qualidade da rede metálica do </a:t>
            </a:r>
            <a:r>
              <a:rPr lang="pt-BR" sz="2000" dirty="0" smtClean="0"/>
              <a:t>operador;</a:t>
            </a:r>
          </a:p>
          <a:p>
            <a:pPr lvl="0"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2000" dirty="0"/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r>
              <a:rPr lang="pt-BR" sz="2000" dirty="0"/>
              <a:t>Com as coletas e processamento dos bilhetes CDR o gerenciamento será em nível do serviço e </a:t>
            </a:r>
            <a:r>
              <a:rPr lang="pt-BR" sz="2000" dirty="0" smtClean="0"/>
              <a:t>rede;</a:t>
            </a:r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2000" dirty="0"/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r>
              <a:rPr lang="pt-BR" sz="2000" dirty="0" smtClean="0"/>
              <a:t>Possibilidade </a:t>
            </a:r>
            <a:r>
              <a:rPr lang="pt-BR" sz="2000" dirty="0"/>
              <a:t>de geração de um relatório de </a:t>
            </a:r>
            <a:r>
              <a:rPr lang="pt-BR" sz="2000" dirty="0" err="1"/>
              <a:t>QoE</a:t>
            </a:r>
            <a:r>
              <a:rPr lang="pt-BR" sz="2000" dirty="0"/>
              <a:t> (</a:t>
            </a:r>
            <a:r>
              <a:rPr lang="pt-BR" sz="2000" i="1" dirty="0" err="1"/>
              <a:t>Quality</a:t>
            </a:r>
            <a:r>
              <a:rPr lang="pt-BR" sz="2000" i="1" dirty="0"/>
              <a:t> off </a:t>
            </a:r>
            <a:r>
              <a:rPr lang="pt-BR" sz="2000" i="1" dirty="0" err="1"/>
              <a:t>Exeperience</a:t>
            </a:r>
            <a:r>
              <a:rPr lang="pt-BR" sz="2000" dirty="0" smtClean="0"/>
              <a:t>);</a:t>
            </a:r>
          </a:p>
          <a:p>
            <a:pPr marL="109728" indent="0" algn="just">
              <a:lnSpc>
                <a:spcPct val="80000"/>
              </a:lnSpc>
              <a:buClrTx/>
              <a:buSzPct val="100000"/>
              <a:buNone/>
            </a:pPr>
            <a:endParaRPr lang="pt-BR" sz="2000" dirty="0"/>
          </a:p>
          <a:p>
            <a:pPr lvl="0"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r>
              <a:rPr lang="pt-BR" sz="2000" dirty="0" smtClean="0"/>
              <a:t> </a:t>
            </a:r>
            <a:r>
              <a:rPr lang="pt-BR" sz="2000" dirty="0"/>
              <a:t>A coleta por bilhete CDR </a:t>
            </a:r>
            <a:r>
              <a:rPr lang="pt-BR" sz="2000" dirty="0" err="1"/>
              <a:t>Radius</a:t>
            </a:r>
            <a:r>
              <a:rPr lang="pt-BR" sz="2000" dirty="0"/>
              <a:t> auxilia no planejamento da rede banda larga, através de gerações de estáticas de consumo, banda, quedas de conexões e quantidade de usuários conectados por localidade, região e </a:t>
            </a:r>
            <a:r>
              <a:rPr lang="pt-BR" sz="2000" dirty="0" smtClean="0"/>
              <a:t>estado.</a:t>
            </a:r>
          </a:p>
          <a:p>
            <a:pPr lvl="0"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2000" dirty="0"/>
          </a:p>
          <a:p>
            <a:pPr>
              <a:lnSpc>
                <a:spcPct val="80000"/>
              </a:lnSpc>
            </a:pPr>
            <a:endParaRPr lang="pt-BR" sz="800" dirty="0" smtClean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2793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400" dirty="0" smtClean="0">
                <a:solidFill>
                  <a:schemeClr val="tx2">
                    <a:satMod val="130000"/>
                  </a:schemeClr>
                </a:solidFill>
              </a:rPr>
              <a:t>Vantagens das medições via CDR</a:t>
            </a:r>
            <a:endParaRPr lang="pt-BR" sz="24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877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752528"/>
          </a:xfrm>
        </p:spPr>
        <p:txBody>
          <a:bodyPr>
            <a:normAutofit/>
          </a:bodyPr>
          <a:lstStyle/>
          <a:p>
            <a:pPr lvl="0"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2000" dirty="0" smtClean="0"/>
          </a:p>
          <a:p>
            <a:pPr lvl="0"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r>
              <a:rPr lang="pt-BR" sz="1900" dirty="0" smtClean="0"/>
              <a:t>Passo importante dado pela  Anatel (Resolução 574) na avaliação da qualidade da banda larga , mesmo não sendo ainda o ideal;</a:t>
            </a:r>
          </a:p>
          <a:p>
            <a:pPr lvl="0"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1900" dirty="0"/>
          </a:p>
          <a:p>
            <a:pPr lvl="0"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r>
              <a:rPr lang="pt-BR" sz="1900" dirty="0" smtClean="0"/>
              <a:t>Importância da participação dos usuários no </a:t>
            </a:r>
            <a:r>
              <a:rPr lang="pt-BR" sz="1900" dirty="0"/>
              <a:t>programa de avaliação da qualidade : </a:t>
            </a:r>
            <a:r>
              <a:rPr lang="pt-BR" sz="1900" dirty="0" smtClean="0"/>
              <a:t> </a:t>
            </a:r>
            <a:r>
              <a:rPr lang="pt-BR" sz="1900" dirty="0">
                <a:solidFill>
                  <a:srgbClr val="0070C0"/>
                </a:solidFill>
                <a:hlinkClick r:id="rId2"/>
              </a:rPr>
              <a:t>http://</a:t>
            </a:r>
            <a:r>
              <a:rPr lang="pt-BR" sz="1900" dirty="0" smtClean="0">
                <a:solidFill>
                  <a:srgbClr val="0070C0"/>
                </a:solidFill>
                <a:hlinkClick r:id="rId2"/>
              </a:rPr>
              <a:t>www.brasilbandalarga.com.br</a:t>
            </a:r>
            <a:r>
              <a:rPr lang="pt-BR" sz="1900" dirty="0">
                <a:solidFill>
                  <a:srgbClr val="0070C0"/>
                </a:solidFill>
              </a:rPr>
              <a:t>;</a:t>
            </a:r>
            <a:endParaRPr lang="pt-BR" sz="1900" dirty="0" smtClean="0"/>
          </a:p>
          <a:p>
            <a:pPr lvl="0"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1900" dirty="0"/>
          </a:p>
          <a:p>
            <a:pPr lvl="0"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r>
              <a:rPr lang="pt-BR" sz="1900" dirty="0" smtClean="0"/>
              <a:t>Utilização de métodos alternativos na avaliação da qualidade, por exemplo, o uso do registro de uso: </a:t>
            </a:r>
            <a:r>
              <a:rPr lang="pt-BR" sz="1900" b="1" dirty="0" smtClean="0"/>
              <a:t>CDR-</a:t>
            </a:r>
            <a:r>
              <a:rPr lang="pt-BR" sz="1900" b="1" dirty="0" err="1" smtClean="0"/>
              <a:t>View</a:t>
            </a:r>
            <a:r>
              <a:rPr lang="pt-BR" sz="1900" b="1" dirty="0" smtClean="0"/>
              <a:t>/</a:t>
            </a:r>
            <a:r>
              <a:rPr lang="pt-BR" sz="1900" b="1" dirty="0" err="1" smtClean="0"/>
              <a:t>Visent</a:t>
            </a:r>
            <a:r>
              <a:rPr lang="pt-BR" sz="1900" b="1" dirty="0" smtClean="0"/>
              <a:t>;</a:t>
            </a:r>
          </a:p>
          <a:p>
            <a:pPr lvl="0"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1900" dirty="0" smtClean="0"/>
          </a:p>
          <a:p>
            <a:pPr lvl="0"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r>
              <a:rPr lang="pt-BR" sz="1900" dirty="0"/>
              <a:t> </a:t>
            </a:r>
            <a:r>
              <a:rPr lang="pt-BR" sz="1900" dirty="0" smtClean="0"/>
              <a:t>É importante já se pensar em avaliar a qualidade dos links de saída internet internacional e entre os </a:t>
            </a:r>
            <a:r>
              <a:rPr lang="pt-BR" sz="1900" dirty="0" err="1" smtClean="0"/>
              <a:t>PTT´s</a:t>
            </a:r>
            <a:r>
              <a:rPr lang="pt-BR" sz="1900" dirty="0" smtClean="0"/>
              <a:t>;</a:t>
            </a:r>
          </a:p>
          <a:p>
            <a:pPr marL="109728" lvl="0" indent="0" algn="just">
              <a:lnSpc>
                <a:spcPct val="80000"/>
              </a:lnSpc>
              <a:buClrTx/>
              <a:buSzPct val="100000"/>
              <a:buNone/>
            </a:pPr>
            <a:endParaRPr lang="pt-BR" sz="1900" dirty="0"/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r>
              <a:rPr lang="pt-BR" sz="1900" dirty="0"/>
              <a:t>Usuário deve reclamar sempre que </a:t>
            </a:r>
            <a:r>
              <a:rPr lang="pt-BR" sz="1900" dirty="0" smtClean="0"/>
              <a:t>seu </a:t>
            </a:r>
            <a:r>
              <a:rPr lang="pt-BR" sz="1900" dirty="0"/>
              <a:t>serviço não é atendido conforme os </a:t>
            </a:r>
            <a:r>
              <a:rPr lang="pt-BR" sz="1900" dirty="0" smtClean="0"/>
              <a:t>indicadores</a:t>
            </a:r>
            <a:r>
              <a:rPr lang="pt-BR" sz="1900" dirty="0"/>
              <a:t>;</a:t>
            </a:r>
            <a:endParaRPr lang="pt-BR" sz="1900" dirty="0" smtClean="0"/>
          </a:p>
          <a:p>
            <a:pPr lvl="0"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1900" dirty="0"/>
          </a:p>
          <a:p>
            <a:pPr lvl="0"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r>
              <a:rPr lang="pt-BR" sz="1900" dirty="0" smtClean="0"/>
              <a:t>Melhorar e ampliar a infraestrutura de banda larga.</a:t>
            </a:r>
          </a:p>
          <a:p>
            <a:pPr lvl="0"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2000" dirty="0"/>
          </a:p>
          <a:p>
            <a:pPr marL="109728" lvl="0" indent="0" algn="just">
              <a:lnSpc>
                <a:spcPct val="80000"/>
              </a:lnSpc>
              <a:buClrTx/>
              <a:buSzPct val="100000"/>
              <a:buNone/>
            </a:pPr>
            <a:endParaRPr lang="pt-BR" sz="2000" dirty="0" smtClean="0"/>
          </a:p>
          <a:p>
            <a:pPr marL="109728" lvl="0" indent="0" algn="just">
              <a:lnSpc>
                <a:spcPct val="80000"/>
              </a:lnSpc>
              <a:buClrTx/>
              <a:buSzPct val="100000"/>
              <a:buNone/>
            </a:pPr>
            <a:endParaRPr lang="pt-BR" sz="2000" dirty="0"/>
          </a:p>
          <a:p>
            <a:pPr marL="109728" indent="0" algn="just">
              <a:lnSpc>
                <a:spcPct val="80000"/>
              </a:lnSpc>
              <a:buClrTx/>
              <a:buSzPct val="100000"/>
              <a:buNone/>
            </a:pPr>
            <a:endParaRPr lang="pt-BR" sz="2000" dirty="0" smtClean="0">
              <a:solidFill>
                <a:srgbClr val="0070C0"/>
              </a:solidFill>
            </a:endParaRPr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2400" dirty="0" smtClean="0"/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2400" dirty="0" smtClean="0"/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2400" dirty="0"/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2400" dirty="0" smtClean="0"/>
          </a:p>
          <a:p>
            <a:pPr algn="just">
              <a:lnSpc>
                <a:spcPct val="80000"/>
              </a:lnSpc>
              <a:buClrTx/>
              <a:buSzPct val="100000"/>
              <a:buFont typeface="Wingdings" pitchFamily="2" charset="2"/>
              <a:buChar char="Ø"/>
            </a:pPr>
            <a:endParaRPr lang="pt-BR" sz="2400" dirty="0"/>
          </a:p>
          <a:p>
            <a:pPr>
              <a:lnSpc>
                <a:spcPct val="80000"/>
              </a:lnSpc>
            </a:pPr>
            <a:endParaRPr lang="pt-BR" sz="800" dirty="0" smtClean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62793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400" dirty="0" smtClean="0">
                <a:solidFill>
                  <a:schemeClr val="tx2">
                    <a:satMod val="130000"/>
                  </a:schemeClr>
                </a:solidFill>
              </a:rPr>
              <a:t>Considerações finais</a:t>
            </a:r>
            <a:endParaRPr lang="pt-BR" sz="24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695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07704" y="1628800"/>
            <a:ext cx="4695825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4000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pt-BR" sz="40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sz="4000" dirty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pt-BR" sz="4000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sz="4000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pt-BR" sz="40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sz="4000" dirty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pt-BR" sz="4000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sz="4000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pt-BR" sz="40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sz="4000" dirty="0" smtClean="0">
                <a:solidFill>
                  <a:schemeClr val="tx2">
                    <a:satMod val="130000"/>
                  </a:schemeClr>
                </a:solidFill>
              </a:rPr>
              <a:t>Obrigado!</a:t>
            </a:r>
            <a:br>
              <a:rPr lang="pt-BR" sz="40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sz="4000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pt-BR" sz="40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sz="4000" dirty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pt-BR" sz="4000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sz="4000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pt-BR" sz="40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sz="1800" dirty="0" smtClean="0">
                <a:solidFill>
                  <a:schemeClr val="tx2">
                    <a:satMod val="130000"/>
                  </a:schemeClr>
                </a:solidFill>
              </a:rPr>
              <a:t>Contato: </a:t>
            </a:r>
            <a:r>
              <a:rPr lang="pt-BR" sz="1800" dirty="0" smtClean="0">
                <a:solidFill>
                  <a:schemeClr val="tx2">
                    <a:satMod val="130000"/>
                  </a:schemeClr>
                </a:solidFill>
                <a:hlinkClick r:id="rId2"/>
              </a:rPr>
              <a:t>luciano.duque@brturbo.com.br</a:t>
            </a:r>
            <a:r>
              <a:rPr lang="pt-BR" sz="1800" dirty="0" smtClean="0">
                <a:solidFill>
                  <a:schemeClr val="tx2">
                    <a:satMod val="130000"/>
                  </a:schemeClr>
                </a:solidFill>
              </a:rPr>
              <a:t> ou </a:t>
            </a:r>
            <a:r>
              <a:rPr lang="pt-BR" sz="1800" dirty="0" smtClean="0">
                <a:solidFill>
                  <a:schemeClr val="tx2">
                    <a:satMod val="130000"/>
                  </a:schemeClr>
                </a:solidFill>
                <a:hlinkClick r:id="rId3"/>
              </a:rPr>
              <a:t>luciano.duque@uniceub.br</a:t>
            </a:r>
            <a:r>
              <a:rPr lang="pt-BR" sz="1800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pt-BR" sz="18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sz="1800" dirty="0" smtClean="0">
                <a:solidFill>
                  <a:schemeClr val="tx2">
                    <a:satMod val="130000"/>
                  </a:schemeClr>
                </a:solidFill>
              </a:rPr>
              <a:t>61-8447-1390</a:t>
            </a:r>
            <a:endParaRPr lang="pt-BR" sz="18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pt-BR" sz="1800" dirty="0" smtClean="0"/>
              <a:t>Introdução</a:t>
            </a:r>
          </a:p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pt-BR" sz="1800" dirty="0" smtClean="0"/>
              <a:t>Indicadores banda larga</a:t>
            </a:r>
          </a:p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pt-BR" sz="1800" dirty="0" smtClean="0"/>
              <a:t>Ponto </a:t>
            </a:r>
            <a:r>
              <a:rPr lang="pt-BR" sz="1800" dirty="0"/>
              <a:t>de troca de </a:t>
            </a:r>
            <a:r>
              <a:rPr lang="pt-BR" sz="1800" dirty="0" smtClean="0"/>
              <a:t>tráfego</a:t>
            </a:r>
          </a:p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pt-BR" sz="1800" dirty="0"/>
              <a:t>Parâmetros de medição de velocidade</a:t>
            </a:r>
          </a:p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pt-BR" sz="1800" dirty="0" smtClean="0"/>
              <a:t>Metodologia </a:t>
            </a:r>
            <a:r>
              <a:rPr lang="pt-BR" sz="1800" dirty="0"/>
              <a:t>utilizada na medição da banda </a:t>
            </a:r>
            <a:r>
              <a:rPr lang="pt-BR" sz="1800" dirty="0" smtClean="0"/>
              <a:t>larga</a:t>
            </a:r>
          </a:p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pt-BR" sz="1800" dirty="0" smtClean="0"/>
              <a:t>Proposta </a:t>
            </a:r>
            <a:r>
              <a:rPr lang="pt-BR" sz="1800" dirty="0"/>
              <a:t>de </a:t>
            </a:r>
            <a:r>
              <a:rPr lang="pt-BR" sz="1800" dirty="0" smtClean="0"/>
              <a:t>medição </a:t>
            </a:r>
            <a:r>
              <a:rPr lang="pt-BR" sz="1800" dirty="0"/>
              <a:t>através do </a:t>
            </a:r>
            <a:r>
              <a:rPr lang="pt-BR" sz="1800" dirty="0" smtClean="0"/>
              <a:t>registro </a:t>
            </a:r>
            <a:r>
              <a:rPr lang="pt-BR" sz="1800" dirty="0"/>
              <a:t>de u</a:t>
            </a:r>
            <a:r>
              <a:rPr lang="pt-BR" sz="1800" dirty="0" smtClean="0"/>
              <a:t>so </a:t>
            </a:r>
            <a:r>
              <a:rPr lang="pt-BR" sz="1800" dirty="0"/>
              <a:t>-  </a:t>
            </a:r>
            <a:r>
              <a:rPr lang="pt-BR" sz="1800" dirty="0" smtClean="0"/>
              <a:t>CDR</a:t>
            </a:r>
          </a:p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pt-BR" sz="1800" dirty="0" smtClean="0"/>
              <a:t>Problemas nas medições</a:t>
            </a:r>
          </a:p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pt-BR" sz="1800" dirty="0" smtClean="0"/>
              <a:t>Vantagens das medições via registro de uso</a:t>
            </a:r>
          </a:p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pt-BR" sz="1800" dirty="0" smtClean="0"/>
              <a:t>Considerações finais</a:t>
            </a:r>
          </a:p>
          <a:p>
            <a:pPr marL="109728" indent="0">
              <a:buClrTx/>
              <a:buSzPct val="100000"/>
              <a:buNone/>
            </a:pPr>
            <a:endParaRPr lang="pt-BR" sz="2000" dirty="0" smtClean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800" dirty="0" smtClean="0">
                <a:solidFill>
                  <a:schemeClr val="tx2">
                    <a:satMod val="130000"/>
                  </a:schemeClr>
                </a:solidFill>
              </a:rPr>
              <a:t>Agenda</a:t>
            </a:r>
            <a:endParaRPr lang="pt-BR" sz="28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327349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1268760"/>
            <a:ext cx="7818437" cy="4800600"/>
          </a:xfrm>
        </p:spPr>
        <p:txBody>
          <a:bodyPr>
            <a:noAutofit/>
          </a:bodyPr>
          <a:lstStyle/>
          <a:p>
            <a:pPr algn="just">
              <a:buClrTx/>
              <a:buSzPct val="100000"/>
              <a:buFont typeface="Wingdings" pitchFamily="2" charset="2"/>
              <a:buChar char="Ø"/>
            </a:pPr>
            <a:r>
              <a:rPr lang="pt-BR" sz="1800" dirty="0"/>
              <a:t>A internet é uma peça fundamental na construção de sociedades competitivas e </a:t>
            </a:r>
            <a:r>
              <a:rPr lang="pt-BR" sz="1800" dirty="0" smtClean="0"/>
              <a:t>convergentes; </a:t>
            </a:r>
          </a:p>
          <a:p>
            <a:pPr marL="109728" indent="0" algn="just">
              <a:buClrTx/>
              <a:buSzPct val="100000"/>
              <a:buNone/>
            </a:pPr>
            <a:endParaRPr lang="pt-BR" sz="1800" dirty="0" smtClean="0"/>
          </a:p>
          <a:p>
            <a:pPr algn="just">
              <a:buClrTx/>
              <a:buSzPct val="100000"/>
              <a:buFont typeface="Wingdings" pitchFamily="2" charset="2"/>
              <a:buChar char="Ø"/>
            </a:pPr>
            <a:r>
              <a:rPr lang="pt-BR" sz="1800" dirty="0"/>
              <a:t>O aumento da velocidade e qualidade de acesso </a:t>
            </a:r>
            <a:r>
              <a:rPr lang="pt-BR" sz="1800" dirty="0" smtClean="0"/>
              <a:t>á </a:t>
            </a:r>
            <a:r>
              <a:rPr lang="pt-BR" sz="1800" dirty="0"/>
              <a:t>internet </a:t>
            </a:r>
            <a:r>
              <a:rPr lang="pt-BR" sz="1800" dirty="0" smtClean="0"/>
              <a:t>de banda larga são </a:t>
            </a:r>
            <a:r>
              <a:rPr lang="pt-BR" sz="1800" dirty="0"/>
              <a:t>considerados fatores críticos para o desenvolvimento de novos conteúdos e aplicações </a:t>
            </a:r>
            <a:r>
              <a:rPr lang="pt-BR" sz="1800" dirty="0" smtClean="0"/>
              <a:t>multimídia;</a:t>
            </a:r>
          </a:p>
          <a:p>
            <a:pPr marL="109728" indent="0" algn="just">
              <a:buClrTx/>
              <a:buSzPct val="100000"/>
              <a:buNone/>
            </a:pPr>
            <a:endParaRPr lang="pt-BR" sz="1800" dirty="0" smtClean="0"/>
          </a:p>
          <a:p>
            <a:pPr algn="just">
              <a:buClrTx/>
              <a:buSzPct val="100000"/>
              <a:buFont typeface="Wingdings" pitchFamily="2" charset="2"/>
              <a:buChar char="Ø"/>
            </a:pPr>
            <a:r>
              <a:rPr lang="pt-BR" sz="1800" dirty="0" smtClean="0"/>
              <a:t>Mobilidade com qualidade na banda larga;</a:t>
            </a:r>
          </a:p>
          <a:p>
            <a:pPr marL="109728" indent="0" algn="just">
              <a:buClrTx/>
              <a:buSzPct val="100000"/>
              <a:buNone/>
            </a:pPr>
            <a:endParaRPr lang="pt-BR" sz="1800" dirty="0" smtClean="0"/>
          </a:p>
          <a:p>
            <a:pPr algn="just">
              <a:buClrTx/>
              <a:buSzPct val="100000"/>
              <a:buFont typeface="Wingdings" pitchFamily="2" charset="2"/>
              <a:buChar char="Ø"/>
            </a:pPr>
            <a:r>
              <a:rPr lang="pt-BR" sz="1800" dirty="0" smtClean="0"/>
              <a:t>É  necessário oferecer aos usuários de banda larga ferramentas para avaliação da qualidade;</a:t>
            </a:r>
          </a:p>
          <a:p>
            <a:pPr marL="109728" indent="0" algn="just">
              <a:buClrTx/>
              <a:buSzPct val="100000"/>
              <a:buNone/>
            </a:pPr>
            <a:endParaRPr lang="pt-BR" sz="1800" dirty="0" smtClean="0"/>
          </a:p>
          <a:p>
            <a:pPr algn="just">
              <a:buClrTx/>
              <a:buSzPct val="100000"/>
              <a:buFont typeface="Wingdings" pitchFamily="2" charset="2"/>
              <a:buChar char="Ø"/>
            </a:pPr>
            <a:r>
              <a:rPr lang="pt-BR" sz="1800" dirty="0"/>
              <a:t> </a:t>
            </a:r>
            <a:r>
              <a:rPr lang="pt-BR" sz="1800" dirty="0" smtClean="0"/>
              <a:t>A qualidade da rede de banda larga é importante para os eventos : Copa das Confederações e Copa de 2014.</a:t>
            </a:r>
          </a:p>
          <a:p>
            <a:pPr marL="109728" indent="0" algn="just">
              <a:lnSpc>
                <a:spcPct val="150000"/>
              </a:lnSpc>
              <a:buClrTx/>
              <a:buSzPct val="100000"/>
              <a:buNone/>
            </a:pPr>
            <a:endParaRPr lang="pt-BR" sz="2000" dirty="0" smtClean="0"/>
          </a:p>
          <a:p>
            <a:pPr marL="109728" indent="0" algn="just">
              <a:lnSpc>
                <a:spcPct val="150000"/>
              </a:lnSpc>
              <a:buClrTx/>
              <a:buSzPct val="100000"/>
              <a:buNone/>
            </a:pPr>
            <a:endParaRPr lang="pt-BR" sz="2000" dirty="0" smtClean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260350"/>
            <a:ext cx="7675562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400" dirty="0" smtClean="0">
                <a:solidFill>
                  <a:schemeClr val="tx2">
                    <a:satMod val="130000"/>
                  </a:schemeClr>
                </a:solidFill>
              </a:rPr>
              <a:t>Introdução</a:t>
            </a:r>
            <a:endParaRPr lang="pt-BR" sz="24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ClrTx/>
              <a:buSzPct val="100000"/>
              <a:buFont typeface="Wingdings" pitchFamily="2" charset="2"/>
              <a:buChar char="Ø"/>
            </a:pPr>
            <a:r>
              <a:rPr lang="pt-BR" sz="1800" dirty="0" smtClean="0"/>
              <a:t>Indicadores de rede segundo a </a:t>
            </a:r>
            <a:r>
              <a:rPr lang="pt-BR" sz="1800" b="1" dirty="0" smtClean="0"/>
              <a:t>Resolução </a:t>
            </a:r>
            <a:r>
              <a:rPr lang="pt-BR" sz="1800" b="1" dirty="0"/>
              <a:t>nº 574, de 28 de outubro de 2011 </a:t>
            </a:r>
            <a:r>
              <a:rPr lang="pt-BR" sz="1800" b="1" dirty="0" smtClean="0"/>
              <a:t> são  eles:</a:t>
            </a:r>
          </a:p>
          <a:p>
            <a:pPr marL="109728" indent="0" algn="just">
              <a:buClrTx/>
              <a:buSzPct val="100000"/>
              <a:buNone/>
            </a:pPr>
            <a:endParaRPr lang="pt-BR" sz="1800" b="1" dirty="0" smtClean="0"/>
          </a:p>
          <a:p>
            <a:pPr algn="just">
              <a:buClrTx/>
              <a:buSzPct val="100000"/>
              <a:buFont typeface="Wingdings" pitchFamily="2" charset="2"/>
              <a:buChar char="v"/>
            </a:pPr>
            <a:r>
              <a:rPr lang="pt-BR" sz="1800" dirty="0" smtClean="0"/>
              <a:t>Velocidade Instantânea (</a:t>
            </a:r>
            <a:r>
              <a:rPr lang="pt-BR" sz="1800" dirty="0"/>
              <a:t>SCM4</a:t>
            </a:r>
            <a:r>
              <a:rPr lang="pt-BR" sz="1800" dirty="0" smtClean="0"/>
              <a:t>);</a:t>
            </a:r>
          </a:p>
          <a:p>
            <a:pPr marL="109728" indent="0" algn="just">
              <a:buClrTx/>
              <a:buSzPct val="100000"/>
              <a:buNone/>
            </a:pPr>
            <a:endParaRPr lang="pt-BR" sz="1800" dirty="0"/>
          </a:p>
          <a:p>
            <a:pPr algn="just">
              <a:buClrTx/>
              <a:buSzPct val="100000"/>
              <a:buFont typeface="Wingdings" pitchFamily="2" charset="2"/>
              <a:buChar char="v"/>
            </a:pPr>
            <a:r>
              <a:rPr lang="pt-BR" sz="1800" dirty="0" smtClean="0"/>
              <a:t>Velocidade Média (SCM5);</a:t>
            </a:r>
          </a:p>
          <a:p>
            <a:pPr marL="109728" indent="0" algn="just">
              <a:buClrTx/>
              <a:buSzPct val="100000"/>
              <a:buNone/>
            </a:pPr>
            <a:endParaRPr lang="pt-BR" sz="1800" dirty="0" smtClean="0"/>
          </a:p>
          <a:p>
            <a:pPr algn="just">
              <a:buClrTx/>
              <a:buSzPct val="100000"/>
              <a:buFont typeface="Wingdings" pitchFamily="2" charset="2"/>
              <a:buChar char="v"/>
            </a:pPr>
            <a:r>
              <a:rPr lang="pt-BR" sz="1800" dirty="0" smtClean="0"/>
              <a:t>Latência bidirecional (SCM6);</a:t>
            </a:r>
          </a:p>
          <a:p>
            <a:pPr marL="109728" indent="0" algn="just">
              <a:buClrTx/>
              <a:buSzPct val="100000"/>
              <a:buNone/>
            </a:pPr>
            <a:endParaRPr lang="pt-BR" sz="1800" dirty="0" smtClean="0"/>
          </a:p>
          <a:p>
            <a:pPr algn="just">
              <a:buClrTx/>
              <a:buSzPct val="100000"/>
              <a:buFont typeface="Wingdings" pitchFamily="2" charset="2"/>
              <a:buChar char="v"/>
            </a:pPr>
            <a:r>
              <a:rPr lang="pt-BR" sz="1800" dirty="0" smtClean="0"/>
              <a:t>Variação </a:t>
            </a:r>
            <a:r>
              <a:rPr lang="pt-BR" sz="1800" dirty="0"/>
              <a:t>de Latência </a:t>
            </a:r>
            <a:r>
              <a:rPr lang="pt-BR" sz="1800" dirty="0" smtClean="0"/>
              <a:t>(SCM7);</a:t>
            </a:r>
          </a:p>
          <a:p>
            <a:pPr marL="109728" indent="0" algn="just">
              <a:buClrTx/>
              <a:buSzPct val="100000"/>
              <a:buNone/>
            </a:pPr>
            <a:endParaRPr lang="pt-BR" sz="1800" dirty="0" smtClean="0"/>
          </a:p>
          <a:p>
            <a:pPr algn="just">
              <a:buClrTx/>
              <a:buSzPct val="100000"/>
              <a:buFont typeface="Wingdings" pitchFamily="2" charset="2"/>
              <a:buChar char="v"/>
            </a:pPr>
            <a:r>
              <a:rPr lang="pt-BR" sz="1800" dirty="0" smtClean="0"/>
              <a:t>Taxa </a:t>
            </a:r>
            <a:r>
              <a:rPr lang="pt-BR" sz="1800" dirty="0"/>
              <a:t>de perda de </a:t>
            </a:r>
            <a:r>
              <a:rPr lang="pt-BR" sz="1800" dirty="0" smtClean="0"/>
              <a:t>pacotes (SCM8);</a:t>
            </a:r>
          </a:p>
          <a:p>
            <a:pPr marL="109728" indent="0" algn="just">
              <a:buClrTx/>
              <a:buSzPct val="100000"/>
              <a:buNone/>
            </a:pPr>
            <a:endParaRPr lang="pt-BR" sz="1800" dirty="0" smtClean="0"/>
          </a:p>
          <a:p>
            <a:pPr algn="just">
              <a:buClrTx/>
              <a:buSzPct val="100000"/>
              <a:buFont typeface="Wingdings" pitchFamily="2" charset="2"/>
              <a:buChar char="v"/>
            </a:pPr>
            <a:r>
              <a:rPr lang="pt-BR" sz="1800" dirty="0" smtClean="0"/>
              <a:t>Disponibilidade </a:t>
            </a:r>
            <a:r>
              <a:rPr lang="pt-BR" sz="1800" dirty="0"/>
              <a:t>(</a:t>
            </a:r>
            <a:r>
              <a:rPr lang="pt-BR" sz="1800" dirty="0" smtClean="0"/>
              <a:t>SCM9);</a:t>
            </a:r>
            <a:endParaRPr lang="pt-BR" sz="1800" dirty="0"/>
          </a:p>
          <a:p>
            <a:pPr marL="109728" indent="0" algn="just">
              <a:buClrTx/>
              <a:buSzPct val="100000"/>
              <a:buNone/>
            </a:pPr>
            <a:endParaRPr lang="pt-BR" sz="1800" dirty="0" smtClean="0"/>
          </a:p>
          <a:p>
            <a:pPr marL="109728" indent="0" algn="just">
              <a:buClrTx/>
              <a:buSzPct val="100000"/>
              <a:buNone/>
            </a:pPr>
            <a:r>
              <a:rPr lang="pt-BR" sz="1800" b="1" dirty="0" smtClean="0">
                <a:solidFill>
                  <a:srgbClr val="FF0000"/>
                </a:solidFill>
              </a:rPr>
              <a:t>“</a:t>
            </a:r>
            <a:r>
              <a:rPr lang="pt-BR" sz="1800" dirty="0" smtClean="0"/>
              <a:t> </a:t>
            </a:r>
            <a:r>
              <a:rPr lang="pt-BR" sz="1800" b="1" dirty="0" smtClean="0">
                <a:solidFill>
                  <a:srgbClr val="FF0000"/>
                </a:solidFill>
              </a:rPr>
              <a:t>As medições são realizadas até o PTT (Ponto de Troca de Tráfego), ou seja,  no quintal das operadoras de banda larga”.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400" dirty="0" smtClean="0">
                <a:solidFill>
                  <a:schemeClr val="tx2">
                    <a:satMod val="130000"/>
                  </a:schemeClr>
                </a:solidFill>
              </a:rPr>
              <a:t>Indicadores de Rede Banda </a:t>
            </a:r>
            <a:r>
              <a:rPr lang="pt-BR" sz="2400" dirty="0">
                <a:solidFill>
                  <a:schemeClr val="tx2">
                    <a:satMod val="130000"/>
                  </a:schemeClr>
                </a:solidFill>
              </a:rPr>
              <a:t>L</a:t>
            </a:r>
            <a:r>
              <a:rPr lang="pt-BR" sz="2400" dirty="0" smtClean="0">
                <a:solidFill>
                  <a:schemeClr val="tx2">
                    <a:satMod val="130000"/>
                  </a:schemeClr>
                </a:solidFill>
              </a:rPr>
              <a:t>arga</a:t>
            </a:r>
            <a:endParaRPr lang="pt-BR" sz="24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4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4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4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4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4339" y="253087"/>
            <a:ext cx="8229600" cy="762793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400" dirty="0" smtClean="0">
                <a:solidFill>
                  <a:schemeClr val="tx2">
                    <a:satMod val="130000"/>
                  </a:schemeClr>
                </a:solidFill>
              </a:rPr>
              <a:t>Ponto de troca de tráfego</a:t>
            </a:r>
            <a:endParaRPr lang="pt-BR" sz="24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4" name="Conector reto 33"/>
          <p:cNvCxnSpPr/>
          <p:nvPr/>
        </p:nvCxnSpPr>
        <p:spPr>
          <a:xfrm>
            <a:off x="7100788" y="585334"/>
            <a:ext cx="251592" cy="21604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290" y="3160957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994" y="3160957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114" y="2598982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531" y="4167565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2" name="Conector reto 81"/>
          <p:cNvCxnSpPr>
            <a:stCxn id="79" idx="3"/>
          </p:cNvCxnSpPr>
          <p:nvPr/>
        </p:nvCxnSpPr>
        <p:spPr>
          <a:xfrm flipV="1">
            <a:off x="2319694" y="3060084"/>
            <a:ext cx="454837" cy="38186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3" name="Conector reto 82"/>
          <p:cNvCxnSpPr>
            <a:stCxn id="79" idx="2"/>
            <a:endCxn id="81" idx="1"/>
          </p:cNvCxnSpPr>
          <p:nvPr/>
        </p:nvCxnSpPr>
        <p:spPr>
          <a:xfrm>
            <a:off x="1995844" y="3722932"/>
            <a:ext cx="778687" cy="725621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4" name="Conector reto 83"/>
          <p:cNvCxnSpPr>
            <a:stCxn id="81" idx="3"/>
            <a:endCxn id="78" idx="2"/>
          </p:cNvCxnSpPr>
          <p:nvPr/>
        </p:nvCxnSpPr>
        <p:spPr>
          <a:xfrm flipV="1">
            <a:off x="3422231" y="3722932"/>
            <a:ext cx="1237909" cy="725621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5" name="Conector reto 84"/>
          <p:cNvCxnSpPr>
            <a:stCxn id="80" idx="3"/>
            <a:endCxn id="78" idx="1"/>
          </p:cNvCxnSpPr>
          <p:nvPr/>
        </p:nvCxnSpPr>
        <p:spPr>
          <a:xfrm>
            <a:off x="3399814" y="2879970"/>
            <a:ext cx="936476" cy="56197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6" name="CaixaDeTexto 85"/>
          <p:cNvSpPr txBox="1"/>
          <p:nvPr/>
        </p:nvSpPr>
        <p:spPr>
          <a:xfrm>
            <a:off x="3933600" y="2786187"/>
            <a:ext cx="1529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PTT: Roteador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8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966" y="1327899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8" name="CaixaDeTexto 87"/>
          <p:cNvSpPr txBox="1"/>
          <p:nvPr/>
        </p:nvSpPr>
        <p:spPr>
          <a:xfrm>
            <a:off x="2543429" y="887063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BRAS </a:t>
            </a:r>
          </a:p>
        </p:txBody>
      </p:sp>
      <p:pic>
        <p:nvPicPr>
          <p:cNvPr id="8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489" y="5392003"/>
            <a:ext cx="790575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0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389" y="1223123"/>
            <a:ext cx="666750" cy="77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1" name="Conector reto 90"/>
          <p:cNvCxnSpPr>
            <a:stCxn id="87" idx="3"/>
            <a:endCxn id="90" idx="1"/>
          </p:cNvCxnSpPr>
          <p:nvPr/>
        </p:nvCxnSpPr>
        <p:spPr>
          <a:xfrm flipV="1">
            <a:off x="3091666" y="1608886"/>
            <a:ext cx="630723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2" name="CaixaDeTexto 91"/>
          <p:cNvSpPr txBox="1"/>
          <p:nvPr/>
        </p:nvSpPr>
        <p:spPr>
          <a:xfrm>
            <a:off x="3677237" y="2014446"/>
            <a:ext cx="914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DSLAM </a:t>
            </a:r>
          </a:p>
        </p:txBody>
      </p:sp>
      <p:pic>
        <p:nvPicPr>
          <p:cNvPr id="93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174" y="634484"/>
            <a:ext cx="4857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4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686" y="1223123"/>
            <a:ext cx="4857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6" name="Conector reto 95"/>
          <p:cNvCxnSpPr/>
          <p:nvPr/>
        </p:nvCxnSpPr>
        <p:spPr>
          <a:xfrm flipV="1">
            <a:off x="4389139" y="887063"/>
            <a:ext cx="1131367" cy="5027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ector reto 96"/>
          <p:cNvCxnSpPr>
            <a:stCxn id="90" idx="3"/>
            <a:endCxn id="94" idx="1"/>
          </p:cNvCxnSpPr>
          <p:nvPr/>
        </p:nvCxnSpPr>
        <p:spPr>
          <a:xfrm flipV="1">
            <a:off x="4389139" y="1389811"/>
            <a:ext cx="1164547" cy="2190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CaixaDeTexto 98"/>
          <p:cNvSpPr txBox="1"/>
          <p:nvPr/>
        </p:nvSpPr>
        <p:spPr>
          <a:xfrm>
            <a:off x="5259390" y="1700034"/>
            <a:ext cx="12057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Modens ADSL2+</a:t>
            </a:r>
            <a:endParaRPr lang="pt-BR" sz="1200" dirty="0"/>
          </a:p>
        </p:txBody>
      </p:sp>
      <p:pic>
        <p:nvPicPr>
          <p:cNvPr id="100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675" y="634484"/>
            <a:ext cx="4286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1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018" y="1142161"/>
            <a:ext cx="37147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3" name="Conector reto 102"/>
          <p:cNvCxnSpPr>
            <a:stCxn id="93" idx="3"/>
          </p:cNvCxnSpPr>
          <p:nvPr/>
        </p:nvCxnSpPr>
        <p:spPr>
          <a:xfrm flipV="1">
            <a:off x="6021949" y="801171"/>
            <a:ext cx="6149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ector reto 103"/>
          <p:cNvCxnSpPr>
            <a:stCxn id="94" idx="3"/>
          </p:cNvCxnSpPr>
          <p:nvPr/>
        </p:nvCxnSpPr>
        <p:spPr>
          <a:xfrm>
            <a:off x="6039461" y="1389811"/>
            <a:ext cx="5974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CaixaDeTexto 105"/>
          <p:cNvSpPr txBox="1"/>
          <p:nvPr/>
        </p:nvSpPr>
        <p:spPr>
          <a:xfrm>
            <a:off x="6994493" y="1142161"/>
            <a:ext cx="2150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Usuários Banda larga</a:t>
            </a:r>
            <a:endParaRPr lang="pt-BR" dirty="0"/>
          </a:p>
        </p:txBody>
      </p:sp>
      <p:pic>
        <p:nvPicPr>
          <p:cNvPr id="1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495" y="5553927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1" name="Conector reto 110"/>
          <p:cNvCxnSpPr>
            <a:stCxn id="89" idx="1"/>
            <a:endCxn id="110" idx="3"/>
          </p:cNvCxnSpPr>
          <p:nvPr/>
        </p:nvCxnSpPr>
        <p:spPr>
          <a:xfrm flipH="1" flipV="1">
            <a:off x="3179195" y="5834915"/>
            <a:ext cx="406294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1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750" y="4965288"/>
            <a:ext cx="4857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262" y="5553927"/>
            <a:ext cx="4857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262" y="6203468"/>
            <a:ext cx="4857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444" y="4887356"/>
            <a:ext cx="4286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6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594" y="5472965"/>
            <a:ext cx="37147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7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449" y="6158441"/>
            <a:ext cx="37147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8" name="Conector reto 117"/>
          <p:cNvCxnSpPr>
            <a:stCxn id="112" idx="3"/>
          </p:cNvCxnSpPr>
          <p:nvPr/>
        </p:nvCxnSpPr>
        <p:spPr>
          <a:xfrm flipV="1">
            <a:off x="5208525" y="5131975"/>
            <a:ext cx="6149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ector reto 118"/>
          <p:cNvCxnSpPr>
            <a:stCxn id="113" idx="3"/>
          </p:cNvCxnSpPr>
          <p:nvPr/>
        </p:nvCxnSpPr>
        <p:spPr>
          <a:xfrm>
            <a:off x="5226037" y="5720615"/>
            <a:ext cx="5974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ector reto 119"/>
          <p:cNvCxnSpPr>
            <a:stCxn id="114" idx="3"/>
            <a:endCxn id="117" idx="1"/>
          </p:cNvCxnSpPr>
          <p:nvPr/>
        </p:nvCxnSpPr>
        <p:spPr>
          <a:xfrm flipV="1">
            <a:off x="5226037" y="6344179"/>
            <a:ext cx="597412" cy="259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ector reto 120"/>
          <p:cNvCxnSpPr>
            <a:stCxn id="112" idx="1"/>
          </p:cNvCxnSpPr>
          <p:nvPr/>
        </p:nvCxnSpPr>
        <p:spPr>
          <a:xfrm flipH="1">
            <a:off x="4336290" y="5131976"/>
            <a:ext cx="386460" cy="4219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ector reto 121"/>
          <p:cNvCxnSpPr>
            <a:stCxn id="113" idx="1"/>
          </p:cNvCxnSpPr>
          <p:nvPr/>
        </p:nvCxnSpPr>
        <p:spPr>
          <a:xfrm flipH="1" flipV="1">
            <a:off x="4173585" y="5720614"/>
            <a:ext cx="566677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ector reto 122"/>
          <p:cNvCxnSpPr>
            <a:stCxn id="114" idx="1"/>
          </p:cNvCxnSpPr>
          <p:nvPr/>
        </p:nvCxnSpPr>
        <p:spPr>
          <a:xfrm flipH="1" flipV="1">
            <a:off x="4173585" y="5887302"/>
            <a:ext cx="566677" cy="482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CaixaDeTexto 123"/>
          <p:cNvSpPr txBox="1"/>
          <p:nvPr/>
        </p:nvSpPr>
        <p:spPr>
          <a:xfrm>
            <a:off x="5262904" y="6486490"/>
            <a:ext cx="2150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Usuários Banda larga</a:t>
            </a:r>
            <a:endParaRPr lang="pt-BR" dirty="0"/>
          </a:p>
        </p:txBody>
      </p:sp>
      <p:cxnSp>
        <p:nvCxnSpPr>
          <p:cNvPr id="125" name="Conector reto 124"/>
          <p:cNvCxnSpPr>
            <a:stCxn id="81" idx="2"/>
            <a:endCxn id="110" idx="0"/>
          </p:cNvCxnSpPr>
          <p:nvPr/>
        </p:nvCxnSpPr>
        <p:spPr>
          <a:xfrm flipH="1">
            <a:off x="2855345" y="4729540"/>
            <a:ext cx="243036" cy="824387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6" name="CaixaDeTexto 125"/>
          <p:cNvSpPr txBox="1"/>
          <p:nvPr/>
        </p:nvSpPr>
        <p:spPr>
          <a:xfrm>
            <a:off x="2467005" y="6120818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BRAS </a:t>
            </a:r>
          </a:p>
        </p:txBody>
      </p:sp>
      <p:sp>
        <p:nvSpPr>
          <p:cNvPr id="127" name="CaixaDeTexto 126"/>
          <p:cNvSpPr txBox="1"/>
          <p:nvPr/>
        </p:nvSpPr>
        <p:spPr>
          <a:xfrm>
            <a:off x="3360777" y="2510637"/>
            <a:ext cx="1051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Roteador</a:t>
            </a:r>
            <a:endParaRPr lang="pt-BR" dirty="0"/>
          </a:p>
        </p:txBody>
      </p:sp>
      <p:sp>
        <p:nvSpPr>
          <p:cNvPr id="128" name="CaixaDeTexto 127"/>
          <p:cNvSpPr txBox="1"/>
          <p:nvPr/>
        </p:nvSpPr>
        <p:spPr>
          <a:xfrm>
            <a:off x="3237234" y="4740213"/>
            <a:ext cx="1051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Roteador</a:t>
            </a:r>
            <a:endParaRPr lang="pt-BR" dirty="0"/>
          </a:p>
        </p:txBody>
      </p:sp>
      <p:sp>
        <p:nvSpPr>
          <p:cNvPr id="129" name="CaixaDeTexto 128"/>
          <p:cNvSpPr txBox="1"/>
          <p:nvPr/>
        </p:nvSpPr>
        <p:spPr>
          <a:xfrm>
            <a:off x="696723" y="3538266"/>
            <a:ext cx="1051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Roteador</a:t>
            </a:r>
            <a:endParaRPr lang="pt-BR" dirty="0"/>
          </a:p>
        </p:txBody>
      </p:sp>
      <p:cxnSp>
        <p:nvCxnSpPr>
          <p:cNvPr id="130" name="Conector reto 129"/>
          <p:cNvCxnSpPr/>
          <p:nvPr/>
        </p:nvCxnSpPr>
        <p:spPr>
          <a:xfrm flipV="1">
            <a:off x="4912354" y="2879970"/>
            <a:ext cx="2155330" cy="37104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1" name="Conector reto 130"/>
          <p:cNvCxnSpPr>
            <a:stCxn id="78" idx="3"/>
          </p:cNvCxnSpPr>
          <p:nvPr/>
        </p:nvCxnSpPr>
        <p:spPr>
          <a:xfrm>
            <a:off x="4983990" y="3441945"/>
            <a:ext cx="2169185" cy="46565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2" name="Nuvem 131"/>
          <p:cNvSpPr/>
          <p:nvPr/>
        </p:nvSpPr>
        <p:spPr>
          <a:xfrm>
            <a:off x="6953583" y="2086728"/>
            <a:ext cx="1877118" cy="1355458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ysClr val="windowText" lastClr="000000"/>
                </a:solidFill>
              </a:rPr>
              <a:t>Operadora B</a:t>
            </a:r>
            <a:endParaRPr lang="pt-BR" sz="1400" dirty="0">
              <a:solidFill>
                <a:sysClr val="windowText" lastClr="000000"/>
              </a:solidFill>
            </a:endParaRPr>
          </a:p>
        </p:txBody>
      </p:sp>
      <p:sp>
        <p:nvSpPr>
          <p:cNvPr id="133" name="Nuvem 132"/>
          <p:cNvSpPr/>
          <p:nvPr/>
        </p:nvSpPr>
        <p:spPr>
          <a:xfrm>
            <a:off x="7082228" y="3361061"/>
            <a:ext cx="1877118" cy="1355458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ysClr val="windowText" lastClr="000000"/>
                </a:solidFill>
              </a:rPr>
              <a:t>Operadora C</a:t>
            </a:r>
            <a:endParaRPr lang="pt-BR" sz="1400" dirty="0">
              <a:solidFill>
                <a:sysClr val="windowText" lastClr="000000"/>
              </a:solidFill>
            </a:endParaRPr>
          </a:p>
        </p:txBody>
      </p:sp>
      <p:sp>
        <p:nvSpPr>
          <p:cNvPr id="134" name="Nuvem 133"/>
          <p:cNvSpPr/>
          <p:nvPr/>
        </p:nvSpPr>
        <p:spPr>
          <a:xfrm>
            <a:off x="2250854" y="3235291"/>
            <a:ext cx="2037437" cy="904913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ysClr val="windowText" lastClr="000000"/>
                </a:solidFill>
              </a:rPr>
              <a:t>Operadora A</a:t>
            </a:r>
            <a:endParaRPr lang="pt-BR" sz="1400" dirty="0">
              <a:solidFill>
                <a:sysClr val="windowText" lastClr="000000"/>
              </a:solidFill>
            </a:endParaRPr>
          </a:p>
        </p:txBody>
      </p:sp>
      <p:cxnSp>
        <p:nvCxnSpPr>
          <p:cNvPr id="135" name="Conector reto 134"/>
          <p:cNvCxnSpPr>
            <a:stCxn id="87" idx="2"/>
            <a:endCxn id="80" idx="0"/>
          </p:cNvCxnSpPr>
          <p:nvPr/>
        </p:nvCxnSpPr>
        <p:spPr>
          <a:xfrm>
            <a:off x="2767816" y="1889874"/>
            <a:ext cx="308148" cy="70910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36" name="Picture 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333" y="4409457"/>
            <a:ext cx="1076325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7" name="Picture 1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86" y="4409457"/>
            <a:ext cx="835055" cy="79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8" name="Conector reto 137"/>
          <p:cNvCxnSpPr/>
          <p:nvPr/>
        </p:nvCxnSpPr>
        <p:spPr>
          <a:xfrm flipV="1">
            <a:off x="1871812" y="4572252"/>
            <a:ext cx="1050078" cy="81975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39" name="Picture 1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35" y="5573058"/>
            <a:ext cx="835055" cy="79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0" name="Nuvem 139"/>
          <p:cNvSpPr/>
          <p:nvPr/>
        </p:nvSpPr>
        <p:spPr>
          <a:xfrm>
            <a:off x="7277305" y="4808006"/>
            <a:ext cx="1975316" cy="1350435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ysClr val="windowText" lastClr="000000"/>
                </a:solidFill>
              </a:rPr>
              <a:t>Provedores</a:t>
            </a:r>
          </a:p>
          <a:p>
            <a:pPr algn="ctr"/>
            <a:r>
              <a:rPr lang="pt-BR" sz="1400" dirty="0" smtClean="0">
                <a:solidFill>
                  <a:sysClr val="windowText" lastClr="000000"/>
                </a:solidFill>
              </a:rPr>
              <a:t>ISP</a:t>
            </a:r>
            <a:endParaRPr lang="pt-BR" sz="1400" dirty="0">
              <a:solidFill>
                <a:sysClr val="windowText" lastClr="000000"/>
              </a:solidFill>
            </a:endParaRPr>
          </a:p>
        </p:txBody>
      </p:sp>
      <p:cxnSp>
        <p:nvCxnSpPr>
          <p:cNvPr id="142" name="Conector reto 141"/>
          <p:cNvCxnSpPr/>
          <p:nvPr/>
        </p:nvCxnSpPr>
        <p:spPr>
          <a:xfrm>
            <a:off x="4912354" y="3674771"/>
            <a:ext cx="2501075" cy="16031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  <p:bldP spid="88" grpId="0"/>
      <p:bldP spid="92" grpId="0"/>
      <p:bldP spid="99" grpId="0"/>
      <p:bldP spid="106" grpId="0"/>
      <p:bldP spid="124" grpId="0"/>
      <p:bldP spid="126" grpId="0"/>
      <p:bldP spid="127" grpId="0"/>
      <p:bldP spid="128" grpId="0"/>
      <p:bldP spid="129" grpId="0"/>
      <p:bldP spid="132" grpId="0" animBg="1"/>
      <p:bldP spid="133" grpId="0" animBg="1"/>
      <p:bldP spid="134" grpId="0" animBg="1"/>
      <p:bldP spid="1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412776"/>
            <a:ext cx="8610387" cy="4800600"/>
          </a:xfrm>
        </p:spPr>
        <p:txBody>
          <a:bodyPr>
            <a:normAutofit/>
          </a:bodyPr>
          <a:lstStyle/>
          <a:p>
            <a:pPr algn="just">
              <a:buClrTx/>
              <a:buSzPct val="100000"/>
              <a:buFont typeface="Wingdings" pitchFamily="2" charset="2"/>
              <a:buChar char="Ø"/>
            </a:pPr>
            <a:r>
              <a:rPr lang="pt-BR" sz="1800" dirty="0"/>
              <a:t>Velocidade </a:t>
            </a:r>
            <a:r>
              <a:rPr lang="pt-BR" sz="1800" dirty="0" smtClean="0"/>
              <a:t>Instantânea (SCM4): </a:t>
            </a:r>
            <a:r>
              <a:rPr lang="pt-BR" sz="1800" dirty="0"/>
              <a:t>mediana dos valores de velocidade das amostras coletadas em cada medição; </a:t>
            </a:r>
            <a:endParaRPr lang="pt-BR" sz="1800" dirty="0" smtClean="0"/>
          </a:p>
          <a:p>
            <a:pPr marL="109728" indent="0" algn="just">
              <a:buClrTx/>
              <a:buSzPct val="100000"/>
              <a:buNone/>
            </a:pPr>
            <a:endParaRPr lang="pt-BR" sz="1800" dirty="0"/>
          </a:p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pt-BR" sz="1800" dirty="0" smtClean="0"/>
              <a:t>Durante </a:t>
            </a:r>
            <a:r>
              <a:rPr lang="pt-BR" sz="1800" dirty="0"/>
              <a:t>o </a:t>
            </a:r>
            <a:r>
              <a:rPr lang="pt-BR" sz="1800" dirty="0" smtClean="0"/>
              <a:t>PMT (Período de Maior Tráfego: 10 :00h ás 22:00 horas), </a:t>
            </a:r>
            <a:r>
              <a:rPr lang="pt-BR" sz="1800" dirty="0"/>
              <a:t>a Prestadora deve garantir uma velocidade instantânea de conexão, tanto no </a:t>
            </a:r>
            <a:r>
              <a:rPr lang="pt-BR" sz="1800" i="1" dirty="0"/>
              <a:t>download</a:t>
            </a:r>
            <a:r>
              <a:rPr lang="pt-BR" sz="1800" dirty="0"/>
              <a:t> quanto no </a:t>
            </a:r>
            <a:r>
              <a:rPr lang="pt-BR" sz="1800" i="1" dirty="0"/>
              <a:t>upload</a:t>
            </a:r>
            <a:r>
              <a:rPr lang="pt-BR" sz="1800" dirty="0"/>
              <a:t>, em noventa e cinco por cento dos casos, de, no </a:t>
            </a:r>
            <a:r>
              <a:rPr lang="pt-BR" sz="1800" dirty="0" smtClean="0"/>
              <a:t>mínimo: </a:t>
            </a:r>
          </a:p>
          <a:p>
            <a:pPr lvl="2">
              <a:buClrTx/>
              <a:buFont typeface="Wingdings" pitchFamily="2" charset="2"/>
              <a:buChar char="v"/>
            </a:pPr>
            <a:r>
              <a:rPr lang="pt-BR" sz="1800" dirty="0" smtClean="0"/>
              <a:t> </a:t>
            </a:r>
            <a:r>
              <a:rPr lang="pt-BR" sz="1800" dirty="0" smtClean="0">
                <a:solidFill>
                  <a:srgbClr val="FF0000"/>
                </a:solidFill>
              </a:rPr>
              <a:t>20% vinte </a:t>
            </a:r>
            <a:r>
              <a:rPr lang="pt-BR" sz="1800" dirty="0">
                <a:solidFill>
                  <a:srgbClr val="FF0000"/>
                </a:solidFill>
              </a:rPr>
              <a:t>por cento da velocidade máxima contratada pelo Assinante, </a:t>
            </a:r>
            <a:r>
              <a:rPr lang="pt-BR" sz="1800" dirty="0" smtClean="0">
                <a:solidFill>
                  <a:srgbClr val="FF0000"/>
                </a:solidFill>
              </a:rPr>
              <a:t>no primeiro ano;</a:t>
            </a:r>
          </a:p>
          <a:p>
            <a:pPr lvl="2">
              <a:buClrTx/>
              <a:buFont typeface="Wingdings" pitchFamily="2" charset="2"/>
              <a:buChar char="v"/>
            </a:pPr>
            <a:r>
              <a:rPr lang="pt-BR" sz="1800" dirty="0" smtClean="0"/>
              <a:t> 30% da </a:t>
            </a:r>
            <a:r>
              <a:rPr lang="pt-BR" sz="1800" dirty="0"/>
              <a:t>velocidade máxima contratada pelo Assinante, </a:t>
            </a:r>
            <a:r>
              <a:rPr lang="pt-BR" sz="1800" dirty="0" smtClean="0"/>
              <a:t>no segundo ano;</a:t>
            </a:r>
          </a:p>
          <a:p>
            <a:pPr lvl="2">
              <a:buClrTx/>
              <a:buFont typeface="Wingdings" pitchFamily="2" charset="2"/>
              <a:buChar char="v"/>
            </a:pPr>
            <a:r>
              <a:rPr lang="pt-BR" sz="1800" dirty="0" smtClean="0"/>
              <a:t> 40% por </a:t>
            </a:r>
            <a:r>
              <a:rPr lang="pt-BR" sz="1800" dirty="0"/>
              <a:t>cento da velocidade máxima contratada pelo </a:t>
            </a:r>
            <a:r>
              <a:rPr lang="pt-BR" sz="1800" dirty="0" smtClean="0"/>
              <a:t>Assinante, no terceiro ano;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0832" y="260350"/>
            <a:ext cx="82296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400" dirty="0" smtClean="0">
                <a:solidFill>
                  <a:schemeClr val="tx2">
                    <a:satMod val="130000"/>
                  </a:schemeClr>
                </a:solidFill>
              </a:rPr>
              <a:t>Parâmetros de medição de velocidade</a:t>
            </a:r>
            <a:endParaRPr lang="pt-BR" sz="24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614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10096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412776"/>
            <a:ext cx="7818437" cy="4896544"/>
          </a:xfrm>
        </p:spPr>
        <p:txBody>
          <a:bodyPr>
            <a:normAutofit/>
          </a:bodyPr>
          <a:lstStyle/>
          <a:p>
            <a:pPr algn="just">
              <a:buClrTx/>
              <a:buSzPct val="100000"/>
              <a:buFont typeface="Wingdings" pitchFamily="2" charset="2"/>
              <a:buChar char="Ø"/>
            </a:pPr>
            <a:r>
              <a:rPr lang="pt-BR" sz="1800" dirty="0" smtClean="0"/>
              <a:t>Velocidade Média (SCM5): </a:t>
            </a:r>
            <a:r>
              <a:rPr lang="pt-BR" sz="1800" dirty="0"/>
              <a:t>média aritmética simples dos resultados das medições de Velocidades Instantânea, realizadas durante um mês</a:t>
            </a:r>
            <a:r>
              <a:rPr lang="pt-BR" sz="1800" dirty="0" smtClean="0"/>
              <a:t>.</a:t>
            </a:r>
          </a:p>
          <a:p>
            <a:pPr marL="109728" indent="0" algn="just">
              <a:buClrTx/>
              <a:buSzPct val="100000"/>
              <a:buNone/>
            </a:pPr>
            <a:endParaRPr lang="pt-BR" sz="1800" dirty="0" smtClean="0"/>
          </a:p>
          <a:p>
            <a:pPr algn="just">
              <a:buClrTx/>
              <a:buSzPct val="100000"/>
              <a:buFont typeface="Wingdings" pitchFamily="2" charset="2"/>
              <a:buChar char="Ø"/>
            </a:pPr>
            <a:r>
              <a:rPr lang="pt-BR" sz="1800" dirty="0"/>
              <a:t>Durante o </a:t>
            </a:r>
            <a:r>
              <a:rPr lang="pt-BR" sz="1800" dirty="0" smtClean="0"/>
              <a:t>PMT (período de maior trafego) , </a:t>
            </a:r>
            <a:r>
              <a:rPr lang="pt-BR" sz="1800" dirty="0"/>
              <a:t>a Prestadora deve garantir uma velocidade média de conexão, tanto no </a:t>
            </a:r>
            <a:r>
              <a:rPr lang="pt-BR" sz="1800" i="1" dirty="0"/>
              <a:t>download</a:t>
            </a:r>
            <a:r>
              <a:rPr lang="pt-BR" sz="1800" dirty="0"/>
              <a:t> quanto no </a:t>
            </a:r>
            <a:r>
              <a:rPr lang="pt-BR" sz="1800" i="1" dirty="0"/>
              <a:t>upload</a:t>
            </a:r>
            <a:r>
              <a:rPr lang="pt-BR" sz="1800" dirty="0"/>
              <a:t>, de, no mínimo:</a:t>
            </a:r>
          </a:p>
          <a:p>
            <a:pPr lvl="4" algn="just">
              <a:buClrTx/>
              <a:buFont typeface="Wingdings" pitchFamily="2" charset="2"/>
              <a:buChar char="v"/>
            </a:pPr>
            <a:r>
              <a:rPr lang="pt-BR" dirty="0">
                <a:solidFill>
                  <a:srgbClr val="FF0000"/>
                </a:solidFill>
              </a:rPr>
              <a:t>60% da velocidade máxima contratada pelo Assinante, no primeiro </a:t>
            </a:r>
            <a:r>
              <a:rPr lang="pt-BR" dirty="0" smtClean="0">
                <a:solidFill>
                  <a:srgbClr val="FF0000"/>
                </a:solidFill>
              </a:rPr>
              <a:t>ano;</a:t>
            </a:r>
          </a:p>
          <a:p>
            <a:pPr lvl="4" algn="just">
              <a:buClrTx/>
              <a:buFont typeface="Wingdings" pitchFamily="2" charset="2"/>
              <a:buChar char="v"/>
            </a:pPr>
            <a:r>
              <a:rPr lang="pt-BR" dirty="0" smtClean="0"/>
              <a:t> </a:t>
            </a:r>
            <a:r>
              <a:rPr lang="pt-BR" dirty="0"/>
              <a:t>7</a:t>
            </a:r>
            <a:r>
              <a:rPr lang="pt-BR" dirty="0" smtClean="0"/>
              <a:t>0</a:t>
            </a:r>
            <a:r>
              <a:rPr lang="pt-BR" dirty="0"/>
              <a:t>% da velocidade máxima contratada pelo Assinante, no </a:t>
            </a:r>
            <a:r>
              <a:rPr lang="pt-BR" dirty="0" smtClean="0"/>
              <a:t>segundo </a:t>
            </a:r>
            <a:r>
              <a:rPr lang="pt-BR" dirty="0"/>
              <a:t>ano</a:t>
            </a:r>
            <a:r>
              <a:rPr lang="pt-BR" dirty="0" smtClean="0"/>
              <a:t>;</a:t>
            </a:r>
          </a:p>
          <a:p>
            <a:pPr lvl="4" algn="just">
              <a:buClrTx/>
              <a:buFont typeface="Wingdings" pitchFamily="2" charset="2"/>
              <a:buChar char="v"/>
            </a:pPr>
            <a:r>
              <a:rPr lang="pt-BR" dirty="0" smtClean="0"/>
              <a:t> 80</a:t>
            </a:r>
            <a:r>
              <a:rPr lang="pt-BR" dirty="0"/>
              <a:t>% da velocidade máxima contratada pelo Assinante, no </a:t>
            </a:r>
            <a:r>
              <a:rPr lang="pt-BR" dirty="0" smtClean="0"/>
              <a:t>terceiro ano.</a:t>
            </a:r>
            <a:endParaRPr lang="pt-BR" dirty="0"/>
          </a:p>
          <a:p>
            <a:pPr lvl="4" algn="just">
              <a:buClrTx/>
              <a:buFont typeface="Wingdings" pitchFamily="2" charset="2"/>
              <a:buChar char="v"/>
            </a:pPr>
            <a:endParaRPr lang="pt-BR" sz="2000" dirty="0"/>
          </a:p>
          <a:p>
            <a:pPr lvl="4" algn="just">
              <a:buClrTx/>
              <a:buFont typeface="Wingdings" pitchFamily="2" charset="2"/>
              <a:buChar char="v"/>
            </a:pPr>
            <a:endParaRPr lang="pt-BR" sz="2000" dirty="0" smtClean="0"/>
          </a:p>
          <a:p>
            <a:pPr lvl="4" algn="just">
              <a:buClrTx/>
              <a:buFont typeface="Wingdings" pitchFamily="2" charset="2"/>
              <a:buChar char="v"/>
            </a:pPr>
            <a:endParaRPr lang="pt-BR" sz="2000" dirty="0" smtClean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287671"/>
            <a:ext cx="82296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400" dirty="0">
                <a:solidFill>
                  <a:schemeClr val="tx2">
                    <a:satMod val="130000"/>
                  </a:schemeClr>
                </a:solidFill>
              </a:rPr>
              <a:t>Parâmetros de medição de velocidade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60349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260350"/>
            <a:ext cx="6912768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400" dirty="0" smtClean="0">
                <a:solidFill>
                  <a:schemeClr val="tx2">
                    <a:satMod val="130000"/>
                  </a:schemeClr>
                </a:solidFill>
              </a:rPr>
              <a:t>Metodologia utilizada na medição da banda larga </a:t>
            </a:r>
            <a:endParaRPr lang="pt-BR" sz="2400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9342" y="1318338"/>
            <a:ext cx="8229600" cy="4525963"/>
          </a:xfrm>
        </p:spPr>
        <p:txBody>
          <a:bodyPr>
            <a:normAutofit/>
          </a:bodyPr>
          <a:lstStyle/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pt-BR" sz="2000" dirty="0" smtClean="0"/>
              <a:t>Instalação de equipamento medidor no ambiente do usuário.</a:t>
            </a:r>
            <a:endParaRPr lang="pt-BR" sz="2000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305" y="2290008"/>
            <a:ext cx="790575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123" y="2337631"/>
            <a:ext cx="647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Conector reto 7"/>
          <p:cNvCxnSpPr>
            <a:stCxn id="6" idx="1"/>
            <a:endCxn id="7" idx="3"/>
          </p:cNvCxnSpPr>
          <p:nvPr/>
        </p:nvCxnSpPr>
        <p:spPr>
          <a:xfrm flipH="1" flipV="1">
            <a:off x="2640823" y="2618619"/>
            <a:ext cx="1127482" cy="11430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566" y="1863293"/>
            <a:ext cx="4857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078" y="2451932"/>
            <a:ext cx="4857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078" y="3101473"/>
            <a:ext cx="4857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260" y="1785361"/>
            <a:ext cx="4286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410" y="2370970"/>
            <a:ext cx="37147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265" y="3056446"/>
            <a:ext cx="37147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Conector reto 14"/>
          <p:cNvCxnSpPr>
            <a:stCxn id="9" idx="3"/>
          </p:cNvCxnSpPr>
          <p:nvPr/>
        </p:nvCxnSpPr>
        <p:spPr>
          <a:xfrm flipV="1">
            <a:off x="5391341" y="2029980"/>
            <a:ext cx="6149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>
            <a:stCxn id="10" idx="3"/>
          </p:cNvCxnSpPr>
          <p:nvPr/>
        </p:nvCxnSpPr>
        <p:spPr>
          <a:xfrm>
            <a:off x="5408853" y="2618620"/>
            <a:ext cx="5974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>
            <a:stCxn id="11" idx="3"/>
            <a:endCxn id="14" idx="1"/>
          </p:cNvCxnSpPr>
          <p:nvPr/>
        </p:nvCxnSpPr>
        <p:spPr>
          <a:xfrm flipV="1">
            <a:off x="5408853" y="3242184"/>
            <a:ext cx="597412" cy="259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>
            <a:stCxn id="9" idx="1"/>
          </p:cNvCxnSpPr>
          <p:nvPr/>
        </p:nvCxnSpPr>
        <p:spPr>
          <a:xfrm flipH="1">
            <a:off x="4519106" y="2029981"/>
            <a:ext cx="386460" cy="4219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>
            <a:stCxn id="10" idx="1"/>
          </p:cNvCxnSpPr>
          <p:nvPr/>
        </p:nvCxnSpPr>
        <p:spPr>
          <a:xfrm flipH="1" flipV="1">
            <a:off x="4356401" y="2618619"/>
            <a:ext cx="566677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>
            <a:stCxn id="11" idx="1"/>
          </p:cNvCxnSpPr>
          <p:nvPr/>
        </p:nvCxnSpPr>
        <p:spPr>
          <a:xfrm flipH="1" flipV="1">
            <a:off x="4356401" y="2785307"/>
            <a:ext cx="566677" cy="482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1993123" y="1800942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BRAS 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1791444" y="2899606"/>
            <a:ext cx="1051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Roteador</a:t>
            </a:r>
            <a:endParaRPr lang="pt-BR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4142735" y="3542530"/>
            <a:ext cx="2202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Ambiente de usuário 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79" y="4019922"/>
            <a:ext cx="5210175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758" y="4077072"/>
            <a:ext cx="3905250" cy="187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9" name="Retângulo 2048"/>
          <p:cNvSpPr/>
          <p:nvPr/>
        </p:nvSpPr>
        <p:spPr>
          <a:xfrm>
            <a:off x="3503077" y="6093296"/>
            <a:ext cx="5159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rgbClr val="0070C0"/>
                </a:solidFill>
              </a:rPr>
              <a:t>Participe! http</a:t>
            </a:r>
            <a:r>
              <a:rPr lang="pt-BR" b="1" dirty="0">
                <a:solidFill>
                  <a:srgbClr val="0070C0"/>
                </a:solidFill>
              </a:rPr>
              <a:t>://www.brasilbandalarga.com.br</a:t>
            </a:r>
            <a:r>
              <a:rPr lang="pt-BR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11104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32" grpId="0"/>
      <p:bldP spid="204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4439" y="167173"/>
            <a:ext cx="7416824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400" dirty="0">
                <a:solidFill>
                  <a:schemeClr val="tx2">
                    <a:satMod val="130000"/>
                  </a:schemeClr>
                </a:solidFill>
              </a:rPr>
              <a:t>Metodologia utilizada na medição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985874" cy="7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539551" y="1340768"/>
            <a:ext cx="825034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pt-BR" dirty="0">
                <a:latin typeface="+mj-lt"/>
              </a:rPr>
              <a:t>Os voluntários </a:t>
            </a:r>
            <a:r>
              <a:rPr lang="pt-BR" dirty="0" smtClean="0">
                <a:latin typeface="+mj-lt"/>
              </a:rPr>
              <a:t>devem seguir as regras:</a:t>
            </a:r>
            <a:endParaRPr lang="pt-BR" dirty="0">
              <a:latin typeface="+mj-lt"/>
            </a:endParaRPr>
          </a:p>
          <a:p>
            <a:pPr marL="285750" indent="-285750" algn="just">
              <a:buFont typeface="Wingdings" pitchFamily="2" charset="2"/>
              <a:buChar char="Ø"/>
            </a:pPr>
            <a:endParaRPr lang="pt-BR" dirty="0" smtClean="0">
              <a:latin typeface="+mj-lt"/>
            </a:endParaRPr>
          </a:p>
          <a:p>
            <a:pPr marL="1200150" lvl="2" indent="-285750" algn="just">
              <a:buFont typeface="Wingdings" pitchFamily="2" charset="2"/>
              <a:buChar char="v"/>
            </a:pPr>
            <a:r>
              <a:rPr lang="pt-BR" dirty="0" smtClean="0">
                <a:latin typeface="+mj-lt"/>
              </a:rPr>
              <a:t>Nunca </a:t>
            </a:r>
            <a:r>
              <a:rPr lang="pt-BR" dirty="0">
                <a:latin typeface="+mj-lt"/>
              </a:rPr>
              <a:t>desconectar o equipamento ou o roteador da operadora, a fim de não prejudicar as </a:t>
            </a:r>
            <a:r>
              <a:rPr lang="pt-BR" dirty="0" smtClean="0">
                <a:latin typeface="+mj-lt"/>
              </a:rPr>
              <a:t>medições;</a:t>
            </a:r>
          </a:p>
          <a:p>
            <a:pPr lvl="2" algn="just"/>
            <a:endParaRPr lang="pt-BR" dirty="0">
              <a:latin typeface="+mj-lt"/>
            </a:endParaRPr>
          </a:p>
          <a:p>
            <a:pPr marL="1200150" lvl="2" indent="-285750" algn="just">
              <a:buFont typeface="Wingdings" pitchFamily="2" charset="2"/>
              <a:buChar char="v"/>
            </a:pPr>
            <a:r>
              <a:rPr lang="pt-BR" dirty="0" smtClean="0">
                <a:latin typeface="+mj-lt"/>
              </a:rPr>
              <a:t>Não </a:t>
            </a:r>
            <a:r>
              <a:rPr lang="pt-BR" dirty="0">
                <a:latin typeface="+mj-lt"/>
              </a:rPr>
              <a:t>alterar a configuração do equipamento ou tentar realizar </a:t>
            </a:r>
            <a:r>
              <a:rPr lang="pt-BR" dirty="0" smtClean="0">
                <a:latin typeface="+mj-lt"/>
              </a:rPr>
              <a:t>engenharia reversa;</a:t>
            </a:r>
          </a:p>
          <a:p>
            <a:pPr marL="1200150" lvl="2" indent="-285750" algn="just">
              <a:buFont typeface="Wingdings" pitchFamily="2" charset="2"/>
              <a:buChar char="v"/>
            </a:pPr>
            <a:endParaRPr lang="pt-BR" dirty="0">
              <a:latin typeface="+mj-lt"/>
            </a:endParaRPr>
          </a:p>
          <a:p>
            <a:pPr marL="1200150" lvl="2" indent="-285750" algn="just">
              <a:buFont typeface="Wingdings" pitchFamily="2" charset="2"/>
              <a:buChar char="v"/>
            </a:pPr>
            <a:r>
              <a:rPr lang="pt-BR" dirty="0" smtClean="0">
                <a:latin typeface="+mj-lt"/>
              </a:rPr>
              <a:t>Notificar </a:t>
            </a:r>
            <a:r>
              <a:rPr lang="pt-BR" dirty="0">
                <a:latin typeface="+mj-lt"/>
              </a:rPr>
              <a:t>a </a:t>
            </a:r>
            <a:r>
              <a:rPr lang="pt-BR" dirty="0" smtClean="0">
                <a:latin typeface="+mj-lt"/>
              </a:rPr>
              <a:t>EAQ (Entidade Aferidora da Qualidade de Banda Larga) </a:t>
            </a:r>
            <a:r>
              <a:rPr lang="pt-BR" dirty="0">
                <a:latin typeface="+mj-lt"/>
              </a:rPr>
              <a:t>caso ocorra mudança da operadora prestadora do serviço de banda </a:t>
            </a:r>
            <a:r>
              <a:rPr lang="pt-BR" dirty="0" smtClean="0">
                <a:latin typeface="+mj-lt"/>
              </a:rPr>
              <a:t>larga;</a:t>
            </a:r>
          </a:p>
          <a:p>
            <a:pPr marL="1200150" lvl="2" indent="-285750" algn="just">
              <a:buFont typeface="Wingdings" pitchFamily="2" charset="2"/>
              <a:buChar char="v"/>
            </a:pPr>
            <a:endParaRPr lang="pt-BR" dirty="0">
              <a:latin typeface="+mj-lt"/>
            </a:endParaRPr>
          </a:p>
          <a:p>
            <a:pPr marL="1200150" lvl="2" indent="-285750" algn="just">
              <a:buFont typeface="Wingdings" pitchFamily="2" charset="2"/>
              <a:buChar char="v"/>
            </a:pPr>
            <a:r>
              <a:rPr lang="pt-BR" dirty="0" smtClean="0">
                <a:latin typeface="+mj-lt"/>
              </a:rPr>
              <a:t>Devolver </a:t>
            </a:r>
            <a:r>
              <a:rPr lang="pt-BR" dirty="0">
                <a:latin typeface="+mj-lt"/>
              </a:rPr>
              <a:t>o equipamento à EAQ se não desejar mais </a:t>
            </a:r>
            <a:r>
              <a:rPr lang="pt-BR" dirty="0" smtClean="0">
                <a:latin typeface="+mj-lt"/>
              </a:rPr>
              <a:t>participar;</a:t>
            </a:r>
          </a:p>
          <a:p>
            <a:pPr marL="1200150" lvl="2" indent="-285750" algn="just">
              <a:buFont typeface="Wingdings" pitchFamily="2" charset="2"/>
              <a:buChar char="v"/>
            </a:pPr>
            <a:endParaRPr lang="pt-BR" dirty="0">
              <a:effectLst/>
              <a:latin typeface="+mj-lt"/>
            </a:endParaRPr>
          </a:p>
          <a:p>
            <a:pPr marL="1200150" lvl="2" indent="-285750" algn="just">
              <a:buFont typeface="Wingdings" pitchFamily="2" charset="2"/>
              <a:buChar char="v"/>
            </a:pPr>
            <a:r>
              <a:rPr lang="pt-BR" dirty="0" smtClean="0">
                <a:latin typeface="+mj-lt"/>
              </a:rPr>
              <a:t>http</a:t>
            </a:r>
            <a:r>
              <a:rPr lang="pt-BR" dirty="0">
                <a:latin typeface="+mj-lt"/>
              </a:rPr>
              <a:t>://www.brasilbandalarga.com.br</a:t>
            </a:r>
            <a:endParaRPr lang="pt-BR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0001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599</TotalTime>
  <Words>1066</Words>
  <Application>Microsoft Office PowerPoint</Application>
  <PresentationFormat>Apresentação na tela (4:3)</PresentationFormat>
  <Paragraphs>183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Concurso</vt:lpstr>
      <vt:lpstr>AVALIAÇÃO DA QUALIDADE DE REDE DE BANDA LARGA</vt:lpstr>
      <vt:lpstr>Agenda</vt:lpstr>
      <vt:lpstr>Introdução</vt:lpstr>
      <vt:lpstr>Indicadores de Rede Banda Larga</vt:lpstr>
      <vt:lpstr>Ponto de troca de tráfego</vt:lpstr>
      <vt:lpstr>Parâmetros de medição de velocidade</vt:lpstr>
      <vt:lpstr>Parâmetros de medição de velocidade</vt:lpstr>
      <vt:lpstr>Metodologia utilizada na medição da banda larga </vt:lpstr>
      <vt:lpstr>Metodologia utilizada na medição</vt:lpstr>
      <vt:lpstr>Medição rápida de sua conexão via software</vt:lpstr>
      <vt:lpstr>Problemas que podem ocorrer na Metodologia utilizada </vt:lpstr>
      <vt:lpstr>Proposta de Medição através do Registro de  uso (CDR)</vt:lpstr>
      <vt:lpstr>Arquitetura de medição via CDR</vt:lpstr>
      <vt:lpstr>Vantagens das medições via CDR</vt:lpstr>
      <vt:lpstr>Vantagens das medições via CDR</vt:lpstr>
      <vt:lpstr>Considerações finais</vt:lpstr>
      <vt:lpstr>     Obrigado!    Contato: luciano.duque@brturbo.com.br ou luciano.duque@uniceub.br 61-8447-1390</vt:lpstr>
    </vt:vector>
  </TitlesOfParts>
  <Company>Netbook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PROPOSTA DE GAMIFICAÇÃO E CONTROLE DE PRÓTESE DOS SINAIS MIOELÉTRICOS APLICADOS NA REABILITAÇÃO FISIOTERAPÊUTICA EM PACIENTES COM DIFICULDADES EM EXECUTAR MOVIMENTOS EM MEMBROS SUPERIORES OU INFERIORES</dc:title>
  <dc:creator>Tomás</dc:creator>
  <cp:lastModifiedBy>Mirian Pereira Da Silva</cp:lastModifiedBy>
  <cp:revision>53</cp:revision>
  <dcterms:created xsi:type="dcterms:W3CDTF">2012-10-03T22:42:50Z</dcterms:created>
  <dcterms:modified xsi:type="dcterms:W3CDTF">2015-10-08T23:51:43Z</dcterms:modified>
</cp:coreProperties>
</file>